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9" r:id="rId15"/>
    <p:sldId id="664" r:id="rId16"/>
    <p:sldId id="657" r:id="rId17"/>
    <p:sldId id="666" r:id="rId18"/>
    <p:sldId id="747" r:id="rId19"/>
    <p:sldId id="678" r:id="rId20"/>
    <p:sldId id="674" r:id="rId21"/>
    <p:sldId id="675" r:id="rId22"/>
    <p:sldId id="677" r:id="rId23"/>
    <p:sldId id="679" r:id="rId24"/>
    <p:sldId id="751" r:id="rId25"/>
    <p:sldId id="685" r:id="rId26"/>
    <p:sldId id="699" r:id="rId27"/>
    <p:sldId id="753" r:id="rId28"/>
    <p:sldId id="686" r:id="rId29"/>
    <p:sldId id="701" r:id="rId30"/>
    <p:sldId id="702" r:id="rId31"/>
    <p:sldId id="703" r:id="rId32"/>
    <p:sldId id="706" r:id="rId33"/>
    <p:sldId id="761" r:id="rId34"/>
    <p:sldId id="687" r:id="rId35"/>
    <p:sldId id="708" r:id="rId36"/>
    <p:sldId id="709" r:id="rId37"/>
    <p:sldId id="711" r:id="rId38"/>
    <p:sldId id="758" r:id="rId39"/>
    <p:sldId id="757" r:id="rId40"/>
    <p:sldId id="759" r:id="rId41"/>
    <p:sldId id="762" r:id="rId42"/>
    <p:sldId id="688" r:id="rId43"/>
    <p:sldId id="715" r:id="rId44"/>
    <p:sldId id="692" r:id="rId45"/>
    <p:sldId id="717" r:id="rId46"/>
    <p:sldId id="718" r:id="rId47"/>
    <p:sldId id="770" r:id="rId48"/>
    <p:sldId id="693" r:id="rId49"/>
    <p:sldId id="765" r:id="rId50"/>
    <p:sldId id="766" r:id="rId51"/>
    <p:sldId id="771" r:id="rId52"/>
    <p:sldId id="727" r:id="rId53"/>
    <p:sldId id="694" r:id="rId54"/>
    <p:sldId id="728" r:id="rId55"/>
    <p:sldId id="730" r:id="rId56"/>
    <p:sldId id="695" r:id="rId57"/>
    <p:sldId id="772" r:id="rId58"/>
    <p:sldId id="773" r:id="rId59"/>
    <p:sldId id="696" r:id="rId60"/>
    <p:sldId id="774" r:id="rId61"/>
    <p:sldId id="775" r:id="rId62"/>
    <p:sldId id="697" r:id="rId63"/>
    <p:sldId id="776" r:id="rId64"/>
    <p:sldId id="777" r:id="rId65"/>
    <p:sldId id="592" r:id="rId66"/>
    <p:sldId id="593" r:id="rId67"/>
    <p:sldId id="594" r:id="rId68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</p14:sldIdLst>
        </p14:section>
        <p14:section name="相關研究: 嬰兒監測系統" id="{62752708-9A8E-46E4-975C-4D01947FD38D}">
          <p14:sldIdLst>
            <p14:sldId id="659"/>
            <p14:sldId id="664"/>
            <p14:sldId id="657"/>
            <p14:sldId id="666"/>
            <p14:sldId id="747"/>
          </p14:sldIdLst>
        </p14:section>
        <p14:section name="相關研究: 殘差神經網路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751"/>
          </p14:sldIdLst>
        </p14:section>
        <p14:section name="研究方法: 嬰兒危險監測系統" id="{B34BEEAF-493D-41D7-A147-72517212CEDA}">
          <p14:sldIdLst>
            <p14:sldId id="685"/>
            <p14:sldId id="699"/>
            <p14:sldId id="753"/>
          </p14:sldIdLst>
        </p14:section>
        <p14:section name="研究方法: 臉部遮擋辨識" id="{D17E5CC5-125F-48B7-B7A9-3D8CE35729F6}">
          <p14:sldIdLst>
            <p14:sldId id="686"/>
            <p14:sldId id="701"/>
            <p14:sldId id="702"/>
            <p14:sldId id="703"/>
            <p14:sldId id="706"/>
            <p14:sldId id="761"/>
          </p14:sldIdLst>
        </p14:section>
        <p14:section name="研究方法: 姿勢辨識" id="{9ADC596F-ADD6-4949-98D9-A1C1C7A91C92}">
          <p14:sldIdLst>
            <p14:sldId id="687"/>
            <p14:sldId id="708"/>
            <p14:sldId id="709"/>
            <p14:sldId id="711"/>
            <p14:sldId id="758"/>
            <p14:sldId id="757"/>
            <p14:sldId id="759"/>
            <p14:sldId id="762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70"/>
          </p14:sldIdLst>
        </p14:section>
        <p14:section name="實驗設計與結果: 臉部偵測執行時間" id="{FB08E164-7D9C-4E81-8B44-C3CFCB3BD324}">
          <p14:sldIdLst>
            <p14:sldId id="693"/>
            <p14:sldId id="765"/>
            <p14:sldId id="766"/>
            <p14:sldId id="771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72"/>
            <p14:sldId id="773"/>
          </p14:sldIdLst>
        </p14:section>
        <p14:section name="實驗設計與結果: 影片危險偵測" id="{B9D9AF03-93CE-4271-B058-B8080D15258A}">
          <p14:sldIdLst>
            <p14:sldId id="696"/>
            <p14:sldId id="774"/>
            <p14:sldId id="775"/>
          </p14:sldIdLst>
        </p14:section>
        <p14:section name="結論與未來展望: 結論" id="{3ADC6676-7DD0-4FE3-A19D-9B89481B3D91}">
          <p14:sldIdLst>
            <p14:sldId id="697"/>
            <p14:sldId id="776"/>
            <p14:sldId id="777"/>
          </p14:sldIdLst>
        </p14:section>
        <p14:section name="影片展示" id="{8656C760-69B3-42AA-A85B-E48E75E5C9B4}">
          <p14:sldIdLst>
            <p14:sldId id="592"/>
          </p14:sldIdLst>
        </p14:section>
        <p14:section name="QA" id="{97445B5C-F26D-41D9-9B40-CB201DECE184}">
          <p14:sldIdLst>
            <p14:sldId id="593"/>
          </p14:sldIdLst>
        </p14:section>
        <p14:section name="結尾" id="{7D96DC6D-ABB2-46D3-B7DF-4FB83DE68E9A}">
          <p14:sldIdLst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00000"/>
    <a:srgbClr val="FFCCCC"/>
    <a:srgbClr val="FFC000"/>
    <a:srgbClr val="FFFF00"/>
    <a:srgbClr val="8AB98A"/>
    <a:srgbClr val="5B985B"/>
    <a:srgbClr val="E7E8EA"/>
    <a:srgbClr val="41462C"/>
    <a:srgbClr val="636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64362" autoAdjust="0"/>
  </p:normalViewPr>
  <p:slideViewPr>
    <p:cSldViewPr>
      <p:cViewPr varScale="1">
        <p:scale>
          <a:sx n="43" d="100"/>
          <a:sy n="43" d="100"/>
        </p:scale>
        <p:origin x="200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748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此症狀的</a:t>
            </a:r>
            <a:r>
              <a:rPr lang="zh-TW" altLang="en-US" dirty="0">
                <a:solidFill>
                  <a:srgbClr val="000000"/>
                </a:solidFill>
              </a:rPr>
              <a:t>特徵為</a:t>
            </a:r>
            <a:r>
              <a:rPr lang="zh-TW" altLang="en-US" dirty="0"/>
              <a:t>一位看似健康的嬰兒在睡眠期間突然死亡，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而真正致死原因不明確而且並非單一。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關於此症之死亡機制理論中，心肺控制假說最多人支持，它探討嬰兒呼吸或自主神經機制的缺陷，包含五個步驟：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發生危及生命的事件，例如嬰兒面部朝下或遭遮蔽，造成呼吸暫停。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嬰兒因為無法自行轉頭，而無法從呼吸暫停中恢復。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低氧昏迷，也就是嬰兒持續性窒息導致失去意識或反射。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嬰兒發生心率過緩或缺氧喘氣，這個現象在嬰兒因為嬰兒猝死症逝世前將明顯發生。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嬰兒的自主復甦能力受損，最終因為無效的喘氣而死亡。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有風險的嬰兒：也就是嬰兒可能有基因突變或腦部缺陷等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嬰兒發育的重要時期：當嬰兒出生後的前六個月，會經歷快速成長的階段，身體控制和調節自身的能力會發生改變以學習應對環境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環境中的壓力源：包含嬰兒俯臥、遮蓋臉部及接觸香菸等前述提及的外在因素。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而上述三個因素中，前兩項要避免是相對困難的，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接下來介紹嬰兒監測系統的相關研究。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在基於感測器式偵測嬰兒的研究中，包含兩項特點及其對應缺點：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單個感測器功能單一，因此需增設功能時，就須增加更多感測器。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此種偵測方式多會結合物聯網技術開發出可穿戴式裝置，因此有可能干擾嬰兒影響其活動，並發生潛在危險，如：裝置纏繞或誤食等。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以下介紹四篇相關論文：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 err="1"/>
              <a:t>Linti</a:t>
            </a:r>
            <a:r>
              <a:rPr lang="zh-TW" altLang="en-US" dirty="0"/>
              <a:t>等人於</a:t>
            </a:r>
            <a:r>
              <a:rPr lang="en-US" altLang="zh-TW" dirty="0"/>
              <a:t>2006</a:t>
            </a:r>
            <a:r>
              <a:rPr lang="zh-TW" altLang="en-US" dirty="0"/>
              <a:t>年所開發的感測背心：將多個感官元件融入紡織品後，可用來量測呼吸、心率、體溫及濕度。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等人於</a:t>
            </a:r>
            <a:r>
              <a:rPr lang="en-US" altLang="zh-TW" dirty="0"/>
              <a:t>2010</a:t>
            </a:r>
            <a:r>
              <a:rPr lang="zh-TW" altLang="en-US" dirty="0"/>
              <a:t>年，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開發之監測系統：可監測呼吸及心率</a:t>
            </a:r>
            <a:r>
              <a:rPr lang="zh-TW" altLang="en-US" dirty="0">
                <a:solidFill>
                  <a:srgbClr val="000000"/>
                </a:solidFill>
              </a:rPr>
              <a:t>，並以此檢測嬰兒睡眠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三個狀態。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等人於</a:t>
            </a:r>
            <a:r>
              <a:rPr lang="en-US" altLang="zh-TW" dirty="0"/>
              <a:t>2014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r>
              <a:rPr lang="zh-TW" altLang="en-US" dirty="0"/>
              <a:t>可</a:t>
            </a:r>
            <a:r>
              <a:rPr lang="zh-TW" altLang="en-US" dirty="0">
                <a:solidFill>
                  <a:srgbClr val="000000"/>
                </a:solidFill>
              </a:rPr>
              <a:t>量測呼吸、體溫、周圍一氧化碳濃度及面朝方向。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等人於</a:t>
            </a:r>
            <a:r>
              <a:rPr lang="en-US" altLang="zh-TW" dirty="0"/>
              <a:t>2016</a:t>
            </a:r>
            <a:r>
              <a:rPr lang="zh-TW" altLang="en-US" dirty="0"/>
              <a:t>年所開發的感測</a:t>
            </a:r>
            <a:r>
              <a:rPr lang="zh-TW" altLang="en-US" dirty="0">
                <a:solidFill>
                  <a:srgbClr val="000000"/>
                </a:solidFill>
              </a:rPr>
              <a:t>胸帶：</a:t>
            </a: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含心律感測器、熱電堆感測器及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可用來量測呼吸、心率、體溫及身體位置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而基於影像式偵測嬰兒的研究中，大多針對小孩、成人或老人照護進行開。，</a:t>
            </a:r>
            <a:endParaRPr lang="en-US" altLang="zh-TW" dirty="0"/>
          </a:p>
          <a:p>
            <a:r>
              <a:rPr lang="zh-TW" altLang="en-US" dirty="0"/>
              <a:t>而少數應用於嬰兒的偵測系統， 又多僅關注於呼吸頻率、面部特徵及單一姿勢等。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以下介紹五篇相關論文：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Fang</a:t>
            </a:r>
            <a:r>
              <a:rPr lang="zh-TW" altLang="en-US" dirty="0"/>
              <a:t>等人於</a:t>
            </a:r>
            <a:r>
              <a:rPr lang="en-US" altLang="zh-TW" dirty="0"/>
              <a:t>2015</a:t>
            </a:r>
            <a:r>
              <a:rPr lang="zh-TW" altLang="en-US" dirty="0"/>
              <a:t>年，開發基於視覺技術之非接觸式呼吸頻率偵測系統：首先偵測嬰兒運動，包含頭部、四肢及身體運動，但不包含因呼吸引起的輕微運動；若系統未偵測到運動情形，則透過空間特徵擷取候選呼吸點，再利用模糊積分技術選擇呼吸點，即可計算呼吸頻率，進而判斷嬰兒呼吸是否異常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Liu</a:t>
            </a:r>
            <a:r>
              <a:rPr lang="zh-TW" altLang="en-US" dirty="0"/>
              <a:t>等人於</a:t>
            </a:r>
            <a:r>
              <a:rPr lang="en-US" altLang="zh-TW" dirty="0"/>
              <a:t>2017</a:t>
            </a:r>
            <a:r>
              <a:rPr lang="zh-TW" altLang="en-US" dirty="0"/>
              <a:t>年，開發的呼吸頻率偵測系統：首先透過夜視攝影機連接到 </a:t>
            </a:r>
            <a:r>
              <a:rPr lang="en-US" altLang="zh-TW" dirty="0" err="1"/>
              <a:t>Artik</a:t>
            </a:r>
            <a:r>
              <a:rPr lang="en-US" altLang="zh-TW" dirty="0"/>
              <a:t> </a:t>
            </a:r>
            <a:r>
              <a:rPr lang="zh-TW" altLang="en-US" dirty="0"/>
              <a:t>板以收集嬰兒影片；接著進行呼吸偵測演算法，放大影片中嬰兒細微胸部運動，當經正規化的像素差值低於設定閥值，則判斷為呼吸頻率異常；最後系統透過 </a:t>
            </a:r>
            <a:r>
              <a:rPr lang="en-US" altLang="zh-TW" dirty="0"/>
              <a:t>Twilio </a:t>
            </a:r>
            <a:r>
              <a:rPr lang="zh-TW" altLang="en-US" dirty="0"/>
              <a:t>在演算法偵測到緊急狀況時，向父母手機發出警報。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Gallo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年，利用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偵測嬰兒面部特徵：若偵測到嬰兒臉部且為睜眼狀態，則代表其處於清醒狀態，並非處於風險中；而若未偵測到嬰兒臉部，則認為其可能位於不良姿勢，需發出警示。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Wang</a:t>
            </a:r>
            <a:r>
              <a:rPr lang="zh-TW" altLang="en-US" dirty="0"/>
              <a:t>等人於</a:t>
            </a:r>
            <a:r>
              <a:rPr lang="en-US" altLang="zh-TW" dirty="0"/>
              <a:t>2019</a:t>
            </a:r>
            <a:r>
              <a:rPr lang="zh-TW" altLang="en-US" dirty="0"/>
              <a:t>年，提出用來偵測嬰兒臉部遮擋的貝氏深度神經網路架構：包含四項子任務，首先是眼睛、鼻子或嘴巴是否可見；其二為不可見的原因是否是因為被外物遮擋，例如枕頭等；第三則為眼睛睜開與否；以及最後的五個臉部座標之位置。此論文提及其使用的是自製資料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等人於</a:t>
            </a:r>
            <a:r>
              <a:rPr lang="en-US" altLang="zh-TW" dirty="0">
                <a:solidFill>
                  <a:srgbClr val="000000"/>
                </a:solidFill>
              </a:rPr>
              <a:t>2021</a:t>
            </a:r>
            <a:r>
              <a:rPr lang="zh-TW" altLang="en-US" dirty="0">
                <a:solidFill>
                  <a:srgbClr val="000000"/>
                </a:solidFill>
              </a:rPr>
              <a:t>年，</a:t>
            </a:r>
            <a:r>
              <a:rPr lang="zh-TW" altLang="en-US" dirty="0"/>
              <a:t>基於卷積神經網路偵測嬰兒睡眠姿勢：此網路輸入</a:t>
            </a:r>
            <a:r>
              <a:rPr lang="en-US" altLang="zh-TW" dirty="0"/>
              <a:t>2D </a:t>
            </a:r>
            <a:r>
              <a:rPr lang="zh-TW" altLang="en-US" dirty="0"/>
              <a:t>嬰兒灰階影像，輸出三種睡眠姿勢機率值，以評估嬰兒為仰臥、從仰臥轉換到趴臥及趴臥姿勢。此論文提及其所使用的影像資料為和真實嬰兒相同比例之娃娃。</a:t>
            </a: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9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第三部分介紹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既有研究中，已知卷積神經網路其深度至關重要。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然而，當訓練更深層的神經網路時，卻會出現退化問題，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如圖可看到兩個不同層數的網路其訓練及測試誤差值，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當網路深度增加，準確率達飽和後，反而迅速下降，而這樣的結果並非因過度擬合所致。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</a:t>
            </a:r>
            <a:r>
              <a:rPr lang="en-US" altLang="zh-TW" dirty="0"/>
              <a:t>He </a:t>
            </a:r>
            <a:r>
              <a:rPr lang="zh-TW" altLang="en-US" dirty="0"/>
              <a:t>等人提出使用深度殘差學習的網路架構，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/>
              <a:t>shortcut connection </a:t>
            </a:r>
            <a:r>
              <a:rPr lang="zh-TW" altLang="en-US" dirty="0"/>
              <a:t>執行 </a:t>
            </a:r>
            <a:r>
              <a:rPr lang="en-US" altLang="zh-TW" dirty="0"/>
              <a:t>identity mapping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而且不增加額外參數，亦即不增加計算複雜度。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在這篇論文中，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提及通過訓練 </a:t>
            </a:r>
            <a:r>
              <a:rPr lang="en-US" altLang="zh-TW" dirty="0"/>
              <a:t>ImageNet </a:t>
            </a:r>
            <a:r>
              <a:rPr lang="zh-TW" altLang="en-US" dirty="0"/>
              <a:t>評估不同層數之普通網路與殘差網路，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說明退化問題獲得了解決：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由下方左圖中可觀察到普通網路的</a:t>
            </a:r>
            <a:r>
              <a:rPr lang="en-US" altLang="zh-TW" dirty="0"/>
              <a:t>34 </a:t>
            </a:r>
            <a:r>
              <a:rPr lang="zh-TW" altLang="en-US" dirty="0"/>
              <a:t>層卻比 </a:t>
            </a:r>
            <a:r>
              <a:rPr lang="en-US" altLang="zh-TW" dirty="0"/>
              <a:t>18 </a:t>
            </a:r>
            <a:r>
              <a:rPr lang="zh-TW" altLang="en-US" dirty="0"/>
              <a:t>層有更高的驗證誤差，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而由下方右圖中則可看出殘差網路的</a:t>
            </a:r>
            <a:r>
              <a:rPr lang="en-US" altLang="zh-TW" dirty="0"/>
              <a:t>34 </a:t>
            </a:r>
            <a:r>
              <a:rPr lang="zh-TW" altLang="en-US" dirty="0"/>
              <a:t>層相對於</a:t>
            </a:r>
            <a:r>
              <a:rPr lang="en-US" altLang="zh-TW" dirty="0"/>
              <a:t>18 </a:t>
            </a:r>
            <a:r>
              <a:rPr lang="zh-TW" altLang="en-US" dirty="0"/>
              <a:t>層有較低的訓練誤差。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最後介紹人臉偵測方法，將應用於本研究中嬰兒臉部偵測部分。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TW" dirty="0" err="1"/>
              <a:t>Cuimei</a:t>
            </a:r>
            <a:r>
              <a:rPr lang="en-US" altLang="zh-TW" dirty="0"/>
              <a:t> </a:t>
            </a:r>
            <a:r>
              <a:rPr lang="zh-TW" altLang="en-US" dirty="0"/>
              <a:t>等人提出使用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</a:t>
            </a:r>
            <a:r>
              <a:rPr lang="zh-TW" altLang="en-US" dirty="0"/>
              <a:t>， 並結合三個弱分類器：第一個為基於膚色直方圖匹配的決策節點，以拒絕大量僅使用 </a:t>
            </a:r>
            <a:r>
              <a:rPr lang="en-US" altLang="zh-TW" dirty="0" err="1"/>
              <a:t>Haar</a:t>
            </a:r>
            <a:r>
              <a:rPr lang="en-US" altLang="zh-TW" dirty="0"/>
              <a:t> cascade classifier </a:t>
            </a:r>
            <a:r>
              <a:rPr lang="zh-TW" altLang="en-US" dirty="0"/>
              <a:t>而偵測錯誤的非人臉；第二及第三個分別為基於眼睛偵測及嘴部偵測的分類器，進一步去除顏色與人類膚色相近，卻沒有眼睛和嘴部的非人臉，以降低錯誤率。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Ye </a:t>
            </a:r>
            <a:r>
              <a:rPr lang="zh-TW" altLang="en-US" dirty="0"/>
              <a:t>等人基於</a:t>
            </a:r>
            <a:r>
              <a:rPr lang="en-US" altLang="zh-TW" dirty="0"/>
              <a:t>SSD</a:t>
            </a:r>
            <a:r>
              <a:rPr lang="zh-TW" altLang="en-US" dirty="0"/>
              <a:t> （</a:t>
            </a:r>
            <a:r>
              <a:rPr lang="en-US" altLang="zh-TW" dirty="0"/>
              <a:t>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</a:t>
            </a:r>
            <a:r>
              <a:rPr lang="zh-TW" altLang="en-US" dirty="0"/>
              <a:t>）提出的</a:t>
            </a:r>
            <a:r>
              <a:rPr lang="en-US" altLang="zh-TW" dirty="0"/>
              <a:t>Face SSD</a:t>
            </a:r>
            <a:r>
              <a:rPr lang="zh-TW" altLang="en-US" dirty="0"/>
              <a:t>，為了加快檢測速度及提高準確度，作出三項改進：其一為改進</a:t>
            </a:r>
            <a:r>
              <a:rPr lang="en-US" altLang="zh-TW" dirty="0" err="1"/>
              <a:t>ShuffleNet</a:t>
            </a:r>
            <a:r>
              <a:rPr lang="en-US" altLang="zh-TW" dirty="0"/>
              <a:t> V2 </a:t>
            </a:r>
            <a:r>
              <a:rPr lang="zh-TW" altLang="en-US" dirty="0"/>
              <a:t>架構，使用 </a:t>
            </a:r>
            <a:r>
              <a:rPr lang="en-US" altLang="zh-TW" dirty="0"/>
              <a:t>Group Convolution </a:t>
            </a:r>
            <a:r>
              <a:rPr lang="zh-TW" altLang="en-US" dirty="0"/>
              <a:t>取代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，作為骨幹網路；其二提出由多個卷積層堆疊的 </a:t>
            </a:r>
            <a:r>
              <a:rPr lang="en-US" altLang="zh-TW" dirty="0"/>
              <a:t>modified prediction module</a:t>
            </a:r>
            <a:r>
              <a:rPr lang="zh-TW" altLang="en-US" dirty="0"/>
              <a:t>，並使用 </a:t>
            </a:r>
            <a:r>
              <a:rPr lang="en-US" altLang="zh-TW" dirty="0"/>
              <a:t>anchor</a:t>
            </a:r>
            <a:r>
              <a:rPr lang="zh-TW" altLang="en-US" dirty="0"/>
              <a:t> </a:t>
            </a:r>
            <a:r>
              <a:rPr lang="en-US" altLang="zh-TW" dirty="0"/>
              <a:t>densification </a:t>
            </a:r>
            <a:r>
              <a:rPr lang="zh-TW" altLang="en-US" dirty="0"/>
              <a:t>策略，以確保不同特徵圖的 </a:t>
            </a:r>
            <a:r>
              <a:rPr lang="en-US" altLang="zh-TW" dirty="0"/>
              <a:t>anchor </a:t>
            </a:r>
            <a:r>
              <a:rPr lang="zh-TW" altLang="en-US" dirty="0"/>
              <a:t>密度相同，解決小臉召回率低的問題；最後引入一個規模公平的人臉檢測框架，以更好的匹配人臉。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>
                <a:solidFill>
                  <a:srgbClr val="000000"/>
                </a:solidFill>
              </a:rPr>
              <a:t>Zhang</a:t>
            </a:r>
            <a:r>
              <a:rPr lang="zh-TW" altLang="en-US" dirty="0"/>
              <a:t>等人提出</a:t>
            </a:r>
            <a:r>
              <a:rPr lang="en-US" altLang="zh-TW" dirty="0"/>
              <a:t>MTCNN</a:t>
            </a:r>
            <a:r>
              <a:rPr lang="zh-TW" altLang="en-US" dirty="0"/>
              <a:t>，以粗到細的方式</a:t>
            </a:r>
            <a:r>
              <a:rPr lang="zh-TW" altLang="en-US" dirty="0">
                <a:solidFill>
                  <a:srgbClr val="000000"/>
                </a:solidFill>
              </a:rPr>
              <a:t>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任務之級聯深度卷積神經網路，其</a:t>
            </a:r>
            <a:r>
              <a:rPr lang="zh-TW" altLang="en-US" dirty="0"/>
              <a:t>包含三階段架構：第一階段為全卷積網路構成的</a:t>
            </a:r>
            <a:r>
              <a:rPr lang="en-US" altLang="zh-TW" dirty="0"/>
              <a:t>proposal network</a:t>
            </a:r>
            <a:r>
              <a:rPr lang="zh-TW" altLang="en-US" dirty="0"/>
              <a:t>（簡稱</a:t>
            </a:r>
            <a:r>
              <a:rPr lang="en-US" altLang="zh-TW" dirty="0"/>
              <a:t>P-Net</a:t>
            </a:r>
            <a:r>
              <a:rPr lang="zh-TW" altLang="en-US" dirty="0"/>
              <a:t>），用來獲得人臉區域的候選窗口及其邊界框回歸向量，並以非極大值抑制合併高度重疊的候選者；而第二階段，所有候選者皆饋送至另一個稱為</a:t>
            </a:r>
            <a:r>
              <a:rPr lang="en-US" altLang="zh-TW" dirty="0"/>
              <a:t>refine network</a:t>
            </a:r>
            <a:r>
              <a:rPr lang="zh-TW" altLang="en-US" dirty="0"/>
              <a:t>（簡稱</a:t>
            </a:r>
            <a:r>
              <a:rPr lang="en-US" altLang="zh-TW" dirty="0"/>
              <a:t>R-Net</a:t>
            </a:r>
            <a:r>
              <a:rPr lang="zh-TW" altLang="en-US" dirty="0"/>
              <a:t>）的卷積神經網路，以進一步拒絕大量錯誤候選者；最後一個階段中，則利用</a:t>
            </a:r>
            <a:r>
              <a:rPr lang="en-US" altLang="zh-TW" dirty="0"/>
              <a:t>output network</a:t>
            </a:r>
            <a:r>
              <a:rPr lang="zh-TW" altLang="en-US" dirty="0"/>
              <a:t>（簡稱</a:t>
            </a:r>
            <a:r>
              <a:rPr lang="en-US" altLang="zh-TW" dirty="0"/>
              <a:t>O-Net</a:t>
            </a:r>
            <a:r>
              <a:rPr lang="zh-TW" altLang="en-US" dirty="0"/>
              <a:t>）輸出五個臉部的座標位置，目標是為了識別受更多監督的人臉區域。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Deng</a:t>
            </a:r>
            <a:r>
              <a:rPr lang="zh-TW" altLang="en-US" dirty="0"/>
              <a:t>等人提出</a:t>
            </a:r>
            <a:r>
              <a:rPr lang="en-US" altLang="zh-TW" dirty="0" err="1"/>
              <a:t>RetinaFace</a:t>
            </a:r>
            <a:r>
              <a:rPr lang="zh-TW" altLang="en-US" dirty="0"/>
              <a:t>，基於影像平面之點回歸整合了人臉框預測、</a:t>
            </a:r>
            <a:r>
              <a:rPr lang="en-US" altLang="zh-TW" dirty="0"/>
              <a:t>2D</a:t>
            </a:r>
            <a:r>
              <a:rPr lang="zh-TW" altLang="en-US" dirty="0"/>
              <a:t>人臉標示定位及 </a:t>
            </a:r>
            <a:r>
              <a:rPr lang="en-US" altLang="zh-TW" dirty="0"/>
              <a:t>3D</a:t>
            </a:r>
            <a:r>
              <a:rPr lang="zh-TW" altLang="en-US" dirty="0"/>
              <a:t>頂點回歸的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方法，</a:t>
            </a:r>
            <a:r>
              <a:rPr lang="zh-TW" altLang="en-US" dirty="0"/>
              <a:t>主要由三個部分組成：第一個是</a:t>
            </a:r>
            <a:r>
              <a:rPr lang="en-US" altLang="zh-TW" dirty="0"/>
              <a:t>feature pyramid network</a:t>
            </a:r>
            <a:r>
              <a:rPr lang="zh-TW" altLang="en-US" dirty="0"/>
              <a:t>：用來輸入影像，並輸出五個不同比例的特徵圖；第二個是</a:t>
            </a:r>
            <a:r>
              <a:rPr lang="en-US" altLang="zh-TW" dirty="0"/>
              <a:t>cascade multi-task loss</a:t>
            </a:r>
            <a:r>
              <a:rPr lang="zh-TW" altLang="en-US" dirty="0"/>
              <a:t>；以及第三個</a:t>
            </a:r>
            <a:r>
              <a:rPr lang="en-US" altLang="zh-TW" dirty="0"/>
              <a:t>context head </a:t>
            </a:r>
            <a:r>
              <a:rPr lang="zh-TW" altLang="en-US" dirty="0"/>
              <a:t>：它會獲得特徵圖以計算多任務的損失。也就是說第一個模組會從一般的 </a:t>
            </a:r>
            <a:r>
              <a:rPr lang="en-US" altLang="zh-TW" dirty="0"/>
              <a:t>anchor </a:t>
            </a:r>
            <a:r>
              <a:rPr lang="zh-TW" altLang="en-US" dirty="0"/>
              <a:t>預測範圍框，而後第二個模組利用第一個模組迴歸出的 </a:t>
            </a:r>
            <a:r>
              <a:rPr lang="en-US" altLang="zh-TW" dirty="0"/>
              <a:t>anchor </a:t>
            </a:r>
            <a:r>
              <a:rPr lang="zh-TW" altLang="en-US" dirty="0"/>
              <a:t>以預測更精準的範圍框。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14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接著，第三部分將闡述本文所開發之嬰兒危險監測系統，及其兩項核心辨識功能。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首先介紹本系統之流程及使用場域。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本論文開發的</a:t>
            </a:r>
            <a:r>
              <a:rPr lang="zh-TW" altLang="en-US" dirty="0">
                <a:solidFill>
                  <a:srgbClr val="C00000"/>
                </a:solidFill>
              </a:rPr>
              <a:t>嬰兒危險監測系統，是</a:t>
            </a:r>
            <a:r>
              <a:rPr lang="zh-TW" altLang="en-US" dirty="0"/>
              <a:t>針對嬰兒影像畫面進行辨識，</a:t>
            </a:r>
            <a:r>
              <a:rPr lang="zh-TW" altLang="en-US" dirty="0">
                <a:solidFill>
                  <a:srgbClr val="000000"/>
                </a:solidFill>
              </a:rPr>
              <a:t>判斷其是否處於危險狀態</a:t>
            </a:r>
            <a:r>
              <a:rPr lang="zh-TW" altLang="en-US" dirty="0"/>
              <a:t>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系統之完整流程如圖所示：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首先，讀取待觀測嬰兒影片之影像，針對該嬰兒影像進行危險偵測，包含臉部遮擋辨識及姿勢辨識兩部分，分別為圖中上方及下方左的紅框部分。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當這兩部份分別判斷嬰兒狀態後，若為警示，則進入危險情境的判斷，即為圖中下方右的紅框部分。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否則就判斷影片是否結束，若未結束就回到讀取影片之影像，重複上述步驟。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關於三個紅框部分，後續將進行更完整的介紹。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關於本系統的使用場域：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目前僅針對單一嬰兒之情境進行辨識；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而系統所讀取的影片可為俯視、平視等不同視角之畫面，不限定需架設於嬰兒床上方或房間某處，故當嬰兒在較大空間之環境活動時，可同時透過不同視角進行危險監測；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另外，建議嬰兒佔據畫面比例一半以上；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且穿著之服飾及背景環境顏色與膚色相異度較大，則能有較佳的辨識結果。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680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接著介紹臉部遮擋辨識。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起初，本研究基於電腦視覺及影像處理技術，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利用 </a:t>
            </a:r>
            <a:r>
              <a:rPr lang="en-US" altLang="zh-TW" dirty="0" err="1"/>
              <a:t>Cb</a:t>
            </a:r>
            <a:r>
              <a:rPr lang="en-US" altLang="zh-TW" dirty="0"/>
              <a:t>, Cr </a:t>
            </a:r>
            <a:r>
              <a:rPr lang="zh-TW" altLang="en-US" dirty="0"/>
              <a:t>色彩空間及 </a:t>
            </a:r>
            <a:r>
              <a:rPr lang="en-US" altLang="zh-TW" dirty="0"/>
              <a:t>ellipse clustering</a:t>
            </a:r>
            <a:r>
              <a:rPr lang="zh-TW" altLang="en-US" dirty="0"/>
              <a:t>等偵測膚色，判斷嬰兒臉部是否出現非膚色的區塊，來進行臉部遮擋辨識，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效果如圖。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但因為臉部遮擋狀況多樣，此種方式的推廣性較差。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並說明本論文應用於嬰兒危險監測之目標及優勢。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因此，本研究改為使用深度學習技術進行，訓練模型辨識嬰兒的三種臉部情境。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而承前言所述，目前醫界對於嬰兒猝死症的相關因素研究指出，注意嬰兒臉部是否遭遮蔽，將有助於降低此症的發生；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另外，也有研究發現嬰兒使用奶嘴，對於預防嬰兒猝死症有幫助。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故本文對於嬰兒臉部遮擋辨識將排除使用奶嘴之情境。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另外，由於目前未有公開之嬰兒資料集，故本論文使用自製資料集，收集網路上真實嬰兒的彩色照片或影片，再經前處理及分類標示而成。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演算法偵測嬰兒臉部，若未找到面部，則輸出</a:t>
            </a:r>
            <a:r>
              <a:rPr lang="en-US" altLang="zh-TW" dirty="0"/>
              <a:t>“</a:t>
            </a:r>
            <a:r>
              <a:rPr lang="zh-TW" altLang="en-US" dirty="0"/>
              <a:t>無臉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若找到，則利用本研究訓練的臉部遮擋模型，判斷嬰兒面部是否遭非奶嘴之異物遮蔽，輸出</a:t>
            </a:r>
            <a:r>
              <a:rPr lang="en-US" altLang="zh-TW" dirty="0"/>
              <a:t>”</a:t>
            </a:r>
            <a:r>
              <a:rPr lang="zh-TW" altLang="en-US" dirty="0"/>
              <a:t>安全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”</a:t>
            </a:r>
            <a:r>
              <a:rPr lang="zh-TW" altLang="en-US" dirty="0"/>
              <a:t>奶嘴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”</a:t>
            </a:r>
            <a:r>
              <a:rPr lang="zh-TW" altLang="en-US" dirty="0"/>
              <a:t>警示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由於此部分僅需關注臉部畫面，故本文會先透過人臉偵測演算法進行前處理，以獲得只涵蓋嬰兒面部範圍之影像。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經多方實驗現有人臉偵測演算法後，最終本研究選用正確率較佳的</a:t>
            </a:r>
            <a:r>
              <a:rPr lang="en-US" altLang="zh-TW" dirty="0" err="1"/>
              <a:t>RetinaFace</a:t>
            </a:r>
            <a:r>
              <a:rPr lang="zh-TW" altLang="en-US" dirty="0"/>
              <a:t>及執行時間較佳的</a:t>
            </a:r>
            <a:r>
              <a:rPr lang="en-US" altLang="zh-TW" dirty="0"/>
              <a:t>SSD</a:t>
            </a:r>
            <a:r>
              <a:rPr lang="zh-TW" altLang="en-US" dirty="0"/>
              <a:t>演算法進行嬰兒臉部偵測。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本部分所製作的嬰兒臉部資料集，包含三類：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無遮蔽：代表嬰兒五官皆無遮蔽的安全狀態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遮蔽物為奶嘴：代表嬰兒正在使用奶嘴，亦為安全狀態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遮蔽物非奶嘴：嬰兒遭嘔吐物或毛巾等遮蓋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而三類影像張數分別為：</a:t>
            </a:r>
            <a:r>
              <a:rPr lang="en-US" altLang="zh-TW" dirty="0"/>
              <a:t>1197</a:t>
            </a:r>
            <a:r>
              <a:rPr lang="zh-TW" altLang="en-US" dirty="0"/>
              <a:t>、</a:t>
            </a:r>
            <a:r>
              <a:rPr lang="en-US" altLang="zh-TW" dirty="0"/>
              <a:t>1146</a:t>
            </a:r>
            <a:r>
              <a:rPr lang="zh-TW" altLang="en-US" dirty="0"/>
              <a:t>及</a:t>
            </a:r>
            <a:r>
              <a:rPr lang="en-US" altLang="zh-TW" dirty="0"/>
              <a:t>1132</a:t>
            </a:r>
            <a:r>
              <a:rPr lang="zh-TW" altLang="en-US" dirty="0"/>
              <a:t>張，各占比三分之一，總共 </a:t>
            </a:r>
            <a:r>
              <a:rPr lang="en-US" altLang="zh-TW" dirty="0"/>
              <a:t>3475 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回合，以辨識安全、使用奶嘴及警示。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20% </a:t>
            </a:r>
            <a:r>
              <a:rPr lang="zh-TW" altLang="en-US" dirty="0"/>
              <a:t>及 </a:t>
            </a:r>
            <a:r>
              <a:rPr lang="en-US" altLang="zh-TW" dirty="0"/>
              <a:t>10%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8248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接著介紹姿勢辨識。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一開始本文嘗試用骨架辨識來進行嬰兒動作之分析，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故使用</a:t>
            </a:r>
            <a:r>
              <a:rPr lang="en-US" altLang="zh-TW" dirty="0" err="1"/>
              <a:t>OpenPose</a:t>
            </a:r>
            <a:r>
              <a:rPr lang="zh-TW" altLang="en-US" dirty="0"/>
              <a:t>及</a:t>
            </a:r>
            <a:r>
              <a:rPr lang="en-US" altLang="zh-TW" dirty="0" err="1"/>
              <a:t>MediaPipe</a:t>
            </a:r>
            <a:r>
              <a:rPr lang="en-US" altLang="zh-TW" dirty="0"/>
              <a:t> Pose</a:t>
            </a:r>
            <a:r>
              <a:rPr lang="zh-TW" altLang="en-US" dirty="0"/>
              <a:t>等演算法進行嬰兒之骨架偵測。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實驗效果如圖，可看到嬰兒平躺時，效果尚可；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但在趴躺時，兩者方法皆無法正確偵測出骨架。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也就是嬰兒僅在特定情境下，才能有較佳的偵測效果。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另外，實驗後也發現，骨架圖在不同動作和視角時，多有相似，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如圖中</a:t>
            </a:r>
            <a:r>
              <a:rPr lang="en-US" altLang="zh-TW" dirty="0"/>
              <a:t>ab</a:t>
            </a:r>
            <a:r>
              <a:rPr lang="zh-TW" altLang="en-US" dirty="0"/>
              <a:t>兩張分別為俯視躺姿及平視坐姿。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但本研究目標是能從非限定視角辨識嬰兒動作，故無法僅使用骨架圖，就進行嬰兒動作辨識。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/>
              <a:t>因此，本研究改為使用深度學習技術，訓練模型辨識嬰兒四種基礎姿勢，包含正躺、趴躺、坐姿及站立。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其根據前言所述，當嬰兒側躺或趴睡時，因頸部肌肉較弱等原因，無力自行將臉移開，造成呼吸困難而窒息死亡；或者當嬰兒自行站立，而有可能爬落嬰兒床等，亦可能使嬰兒處於危險情境中。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另外，由於目前未有公開之嬰兒資料集，故本論文使用自製資料集，收集網路上真實嬰兒的彩色照片或影片。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而本部分流程如圖：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首先讀取嬰兒影像，透過本研究訓練的姿勢模型辨識動作，並輸出結果，進而判斷嬰兒是安全或警示狀態。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本部分所製作的嬰兒姿勢資料集，僅針對軀幹部分進行定義，頭部及四肢位置皆不限，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總共分為四類：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正躺：嬰兒腹部面朝上，背部貼於水平面。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趴躺：嬰兒腹部面朝上，背部貼於水平面。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坐姿：嬰兒臀部貼於水平面，且背部未貼於同一平面。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站立：嬰兒腳掌貼於水平面，且腹部和背部皆未平行於此水平面。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而四類影像張數分別為：</a:t>
            </a:r>
            <a:r>
              <a:rPr lang="en-US" altLang="zh-TW" dirty="0"/>
              <a:t>3774</a:t>
            </a:r>
            <a:r>
              <a:rPr lang="zh-TW" altLang="en-US" dirty="0"/>
              <a:t>、</a:t>
            </a:r>
            <a:r>
              <a:rPr lang="en-US" altLang="zh-TW" dirty="0"/>
              <a:t>3921</a:t>
            </a:r>
            <a:r>
              <a:rPr lang="zh-TW" altLang="en-US" dirty="0"/>
              <a:t>、</a:t>
            </a:r>
            <a:r>
              <a:rPr lang="en-US" altLang="zh-TW" dirty="0"/>
              <a:t>39000</a:t>
            </a:r>
            <a:r>
              <a:rPr lang="zh-TW" altLang="en-US" dirty="0"/>
              <a:t>及</a:t>
            </a:r>
            <a:r>
              <a:rPr lang="en-US" altLang="zh-TW" dirty="0"/>
              <a:t>3821</a:t>
            </a:r>
            <a:r>
              <a:rPr lang="zh-TW" altLang="en-US" dirty="0"/>
              <a:t>張，各占比四分之一，總共 </a:t>
            </a:r>
            <a:r>
              <a:rPr lang="en-US" altLang="zh-TW" dirty="0"/>
              <a:t>15416</a:t>
            </a:r>
            <a:r>
              <a:rPr lang="zh-TW" altLang="en-US" dirty="0"/>
              <a:t>張照片。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55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此種分類方式，改進了原先將本資料集分為五類，也就是將趴躺再細分為趴睡及爬行。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這樣的結果，因為此二類時常發生互相誤判，致使辨識錯誤率高。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2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根據衛生福利部統計處所發布的嬰兒主要死因統計中，嬰兒猝死症一直都是其中一項原因。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由右邊的表格可以看到：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推測原因為動作相似，嬰兒皆</a:t>
            </a:r>
            <a:r>
              <a:rPr lang="zh-TW" altLang="en-US" dirty="0">
                <a:solidFill>
                  <a:srgbClr val="000000"/>
                </a:solidFill>
              </a:rPr>
              <a:t>腹面朝下，僅四肢及軀體不同，如下面三張圖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而若接續細分姿勢，將使分類過細。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096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而模型訓練的部分：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ResNet50</a:t>
            </a:r>
            <a:r>
              <a:rPr lang="zh-TW" altLang="en-US" dirty="0"/>
              <a:t>訓練</a:t>
            </a:r>
            <a:r>
              <a:rPr lang="en-US" altLang="zh-TW" dirty="0"/>
              <a:t>20</a:t>
            </a:r>
            <a:r>
              <a:rPr lang="zh-TW" altLang="en-US" dirty="0"/>
              <a:t>回合，以辨識正躺、趴躺、坐姿及站立。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本文將資料集分為訓練、測試及驗證集，各部分占比為 </a:t>
            </a:r>
            <a:r>
              <a:rPr lang="en-US" altLang="zh-TW" dirty="0"/>
              <a:t>70%</a:t>
            </a:r>
            <a:r>
              <a:rPr lang="zh-TW" altLang="en-US" dirty="0"/>
              <a:t>、</a:t>
            </a:r>
            <a:r>
              <a:rPr lang="en-US" altLang="zh-TW" dirty="0"/>
              <a:t>25% </a:t>
            </a:r>
            <a:r>
              <a:rPr lang="zh-TW" altLang="en-US" dirty="0"/>
              <a:t>及 </a:t>
            </a:r>
            <a:r>
              <a:rPr lang="en-US" altLang="zh-TW" dirty="0"/>
              <a:t>5%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5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最後介紹系統中的危險情境判斷方法。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由於在實際情境中，當嬰兒做出具危險性之行為時，需持續一段時間才會導致危險發生，並不須判斷一幀畫面為警示狀態，就立即通知照護者。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因此，本系統模型判斷嬰兒狀態後，累積其警示值，當超過設定閥值時，系統才會提醒照護者。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此步驟不但更符合實際使用情境，同時亦可減少因模型辨識錯誤而誤判及誤發警報的情形。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接著，第四部分介紹各實驗之目的與設計、評估方式以及結果與分析。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首先是臉部偵測準確度實驗。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在進行臉部遮擋辨識時，僅須關注面部部分，故會進行嬰兒臉部偵測之步驟。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本系統考量偵測之準確性及執行效能：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先使用 </a:t>
            </a:r>
            <a:r>
              <a:rPr lang="en-US" altLang="zh-TW" dirty="0"/>
              <a:t>SSD </a:t>
            </a:r>
            <a:r>
              <a:rPr lang="zh-TW" altLang="en-US" dirty="0"/>
              <a:t>演算法：其偵測速度快，雖然召回率較低，但其準確度很高，因此還是能利用此算法的時間優勢；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而若 </a:t>
            </a:r>
            <a:r>
              <a:rPr lang="en-US" altLang="zh-TW" dirty="0"/>
              <a:t>SSD </a:t>
            </a:r>
            <a:r>
              <a:rPr lang="zh-TW" altLang="en-US" dirty="0"/>
              <a:t>演算法找不到嬰兒面部時，則接續使用 </a:t>
            </a:r>
            <a:r>
              <a:rPr lang="en-US" altLang="zh-TW" dirty="0" err="1"/>
              <a:t>RetinaFace</a:t>
            </a:r>
            <a:r>
              <a:rPr lang="en-US" altLang="zh-TW" dirty="0"/>
              <a:t> </a:t>
            </a:r>
            <a:r>
              <a:rPr lang="zh-TW" altLang="en-US" dirty="0"/>
              <a:t>演算法，利用其正確率及準確率皆高之優勢。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因此，本實驗先針對臉部偵測準確度進行實驗。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通過詳細實驗結果，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 err="1"/>
              <a:t>RetinaFace</a:t>
            </a:r>
            <a:r>
              <a:rPr lang="zh-TW" altLang="en-US" dirty="0"/>
              <a:t>相較於其他三種方法在準確度實驗中勝出，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其擁有很高的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，皆達到</a:t>
            </a:r>
            <a:r>
              <a:rPr lang="en-US" altLang="zh-TW" dirty="0"/>
              <a:t>99%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此數據算法為偵測嬰兒</a:t>
            </a:r>
            <a:r>
              <a:rPr lang="en-US" altLang="zh-TW" dirty="0"/>
              <a:t>15416</a:t>
            </a:r>
            <a:r>
              <a:rPr lang="zh-TW" altLang="en-US" dirty="0"/>
              <a:t>張照片後，再進行分類標註計算而成。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將多數影像皆誤判為無臉（</a:t>
            </a:r>
            <a:r>
              <a:rPr lang="en-US" altLang="zh-TW" dirty="0"/>
              <a:t>False</a:t>
            </a:r>
            <a:r>
              <a:rPr lang="zh-TW" altLang="en-US" dirty="0"/>
              <a:t>），亦即影像中有嬰兒臉部畫面但演算法未偵測之，故此部分僅關注</a:t>
            </a:r>
            <a:r>
              <a:rPr lang="en-US" altLang="zh-TW" dirty="0"/>
              <a:t>precision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值得注意的部分是，</a:t>
            </a:r>
            <a:r>
              <a:rPr lang="en-US" altLang="zh-TW" dirty="0"/>
              <a:t>SSD</a:t>
            </a:r>
            <a:r>
              <a:rPr lang="zh-TW" altLang="en-US" dirty="0"/>
              <a:t>之</a:t>
            </a:r>
            <a:r>
              <a:rPr lang="en-US" altLang="zh-TW" dirty="0"/>
              <a:t>precision</a:t>
            </a:r>
            <a:r>
              <a:rPr lang="zh-TW" altLang="en-US" dirty="0"/>
              <a:t>很高，即雖然其將多數影像誤判為無臉，但判斷為有臉之結果幾乎正確。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14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第二項介紹臉部偵測執行時間實驗。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如前實驗所述，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在進行臉部遮擋辨識時，會先進行嬰兒臉部偵測之步驟，且系統考量偵測之準確性及執行效能。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本實驗針對後者進行實驗，即臉部偵測執行效能。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59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常發生在嬰兒睡眠時，凡未滿一歲的嬰幼兒皆可能發生。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而對其真正致死成因，目前醫界仍不清楚，綜合當前相關因素的研究中，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包含了嬰兒因溢奶或嘔吐產生呼吸道緊縮反射及憋氣，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本實驗使用 </a:t>
            </a:r>
            <a:r>
              <a:rPr lang="en-US" altLang="zh-TW" dirty="0"/>
              <a:t>3.3.1 </a:t>
            </a:r>
            <a:r>
              <a:rPr lang="zh-TW" altLang="en-US" dirty="0"/>
              <a:t>節的嬰兒姿勢資料集，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分析</a:t>
            </a:r>
            <a:r>
              <a:rPr lang="en-US" altLang="zh-TW" dirty="0" err="1"/>
              <a:t>RetinaFace</a:t>
            </a:r>
            <a:r>
              <a:rPr lang="zh-TW" altLang="en-US" dirty="0"/>
              <a:t>、 </a:t>
            </a:r>
            <a:r>
              <a:rPr lang="en-US" altLang="zh-TW" dirty="0"/>
              <a:t>MTCNN</a:t>
            </a:r>
            <a:r>
              <a:rPr lang="zh-TW" altLang="en-US" dirty="0"/>
              <a:t>、</a:t>
            </a:r>
            <a:r>
              <a:rPr lang="en-US" altLang="zh-TW" dirty="0"/>
              <a:t>SSD</a:t>
            </a:r>
            <a:r>
              <a:rPr lang="zh-TW" altLang="en-US" dirty="0"/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  <a:r>
              <a:rPr lang="zh-TW" altLang="en-US" dirty="0"/>
              <a:t>四項人臉偵測演算法，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計算偵測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張影像之每張平均時間以進行評估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0305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通過實驗結果，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可看到</a:t>
            </a:r>
            <a:r>
              <a:rPr lang="en-US" altLang="zh-TW" dirty="0"/>
              <a:t>SSD</a:t>
            </a:r>
            <a:r>
              <a:rPr lang="zh-TW" altLang="en-US" dirty="0"/>
              <a:t>相較於其他三種方法在執行時間實驗中勝出，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平均一張僅</a:t>
            </a:r>
            <a:r>
              <a:rPr lang="en-US" altLang="zh-TW" dirty="0"/>
              <a:t>0.04</a:t>
            </a:r>
            <a:r>
              <a:rPr lang="zh-TW" altLang="en-US" dirty="0"/>
              <a:t>秒，擁有最短的偵測時間。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而準確度最高的</a:t>
            </a:r>
            <a:r>
              <a:rPr lang="en-US" altLang="zh-TW" dirty="0" err="1"/>
              <a:t>RetinaFace</a:t>
            </a:r>
            <a:r>
              <a:rPr lang="zh-TW" altLang="en-US" dirty="0"/>
              <a:t>偵測一張影像平均需</a:t>
            </a:r>
            <a:r>
              <a:rPr lang="en-US" altLang="zh-TW" dirty="0"/>
              <a:t>1.33</a:t>
            </a:r>
            <a:r>
              <a:rPr lang="zh-TW" altLang="en-US" dirty="0"/>
              <a:t>秒。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10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而總結這兩項實驗結果，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驗證本系統首先使用較具速度優勢的</a:t>
            </a:r>
            <a:r>
              <a:rPr lang="en-US" altLang="zh-TW" dirty="0"/>
              <a:t>SSD</a:t>
            </a:r>
            <a:r>
              <a:rPr lang="zh-TW" altLang="en-US" dirty="0"/>
              <a:t>演算法偵測嬰兒臉部，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未如期找到目標時，則改使用準確度高的</a:t>
            </a:r>
            <a:r>
              <a:rPr lang="en-US" altLang="zh-TW" dirty="0" err="1"/>
              <a:t>RetinaFace</a:t>
            </a:r>
            <a:r>
              <a:rPr lang="zh-TW" altLang="en-US" dirty="0"/>
              <a:t>演算法偵測，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達成兼具準確性及執行效率之系統目標。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第三項實驗為臉部遮擋辨識實驗。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本實驗目的為訓練嬰兒臉部遮擋模型，以辨識嬰兒臉部是否遭非奶嘴之異物遮蔽。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資料集使用</a:t>
            </a:r>
            <a:r>
              <a:rPr lang="en-US" altLang="zh-TW" dirty="0"/>
              <a:t>3.2.2 </a:t>
            </a:r>
            <a:r>
              <a:rPr lang="zh-TW" altLang="en-US" dirty="0"/>
              <a:t>節的嬰兒臉部資料集。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網路則使用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影像分三類，且大小為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98.06%</a:t>
            </a:r>
            <a:r>
              <a:rPr lang="zh-TW" altLang="en-US" dirty="0"/>
              <a:t>，而測試準確率為 </a:t>
            </a:r>
            <a:r>
              <a:rPr lang="en-US" altLang="zh-TW" dirty="0"/>
              <a:t>99.43%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張影像進行模型驗證，混淆矩陣如下，結果為所有影像</a:t>
            </a:r>
            <a:r>
              <a:rPr lang="zh-TW" altLang="en-US" dirty="0">
                <a:solidFill>
                  <a:srgbClr val="C00000"/>
                </a:solidFill>
              </a:rPr>
              <a:t>皆辨識正確。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第四項實驗為姿勢辨識實驗。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本實驗目的為訓練嬰兒姿勢模型，以辨識嬰兒四種姿勢。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資料集使用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節的嬰兒姿勢資料集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網路同樣使用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訓練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回合，</a:t>
            </a:r>
            <a:r>
              <a:rPr lang="zh-TW" altLang="en-US" dirty="0">
                <a:solidFill>
                  <a:srgbClr val="000000"/>
                </a:solidFill>
              </a:rPr>
              <a:t>影像則分四類，大小仍為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679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模型訓練準確率達 </a:t>
            </a:r>
            <a:r>
              <a:rPr lang="en-US" altLang="zh-TW" dirty="0"/>
              <a:t>99.45%</a:t>
            </a:r>
            <a:r>
              <a:rPr lang="zh-TW" altLang="en-US" dirty="0"/>
              <a:t>，而測試準確率為 </a:t>
            </a:r>
            <a:r>
              <a:rPr lang="en-US" altLang="zh-TW" dirty="0"/>
              <a:t>99.71%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</a:t>
            </a:r>
            <a:r>
              <a:rPr lang="zh-TW" altLang="en-US" dirty="0">
                <a:solidFill>
                  <a:srgbClr val="000000"/>
                </a:solidFill>
              </a:rPr>
              <a:t>使用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張影像進行模型驗證，混淆矩陣如下，包含五張誤判影像，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其中</a:t>
            </a:r>
            <a:r>
              <a:rPr lang="zh-TW" altLang="en-US" dirty="0"/>
              <a:t>三張將坐姿辨識為趴躺，如圖所示，推測原因為嬰兒雖呈現坐姿，但上半身貼近其腿部，而導致誤判</a:t>
            </a:r>
            <a:r>
              <a:rPr lang="zh-TW" altLang="en-US" dirty="0">
                <a:solidFill>
                  <a:srgbClr val="C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04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最後介紹影片危險偵測實驗。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而在實際的嬰兒照護狀況為中，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當嬰兒發生溢奶、物品遮蓋口鼻或自行翻身及站立等，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存在危險的情境。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而照護者可能因為正在泡奶或如廁，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無法及時發現，並排除狀況，就可能導致憾事發生。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本實驗目的為驗證此系統能基於訓練模型進行危險監測之可用性。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資料為網路真實嬰兒影片，包含不同之拍攝視角、嬰兒樣貌及狀態等。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透過將影片切成共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</a:t>
            </a:r>
            <a:r>
              <a:rPr lang="zh-TW" altLang="en-US" dirty="0"/>
              <a:t>輸出每幀影像模型辨識之結果，計算</a:t>
            </a:r>
            <a:r>
              <a:rPr lang="en-US" altLang="zh-TW" dirty="0"/>
              <a:t>accuracy</a:t>
            </a:r>
            <a:r>
              <a:rPr lang="zh-TW" altLang="en-US" dirty="0"/>
              <a:t>、</a:t>
            </a:r>
            <a:r>
              <a:rPr lang="en-US" altLang="zh-TW" dirty="0"/>
              <a:t>precision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，以進行評估。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29038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姿勢辨識部分，其混淆矩陣如左表，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包含了 </a:t>
            </a:r>
            <a:r>
              <a:rPr lang="en-US" altLang="zh-TW" dirty="0"/>
              <a:t>278 </a:t>
            </a:r>
            <a:r>
              <a:rPr lang="zh-TW" altLang="en-US" dirty="0"/>
              <a:t>張誤判為趴躺姿勢的影像，如上方左圖所示，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推測原因為嬰兒身體遭棉被遮擋，而只拍攝到露出的嬰兒臉部， 故造成姿勢辨識錯誤。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而臉部遮擋辨識部分，其混淆矩陣如右表，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有多張影像類別應為嬰兒正在使用奶嘴或安全狀態，但誤判為遭異物遮蔽之警示狀態，如上方右圖所示，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推測原因為影像中之奶嘴或嬰兒臉部遭手部等遮擋，而誤判類別。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681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最後第五部分，對本論文進行總結，並闡述本研究未來可發展與應用之處。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首先是結論。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本文基於深度學習技術，透過嬰兒影像畫面進行兩大功能之偵測：姿勢及臉部遮擋。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而本研究優勢在於：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本文開發了同時偵測嬰兒姿勢及臉部等多情境之監測系統，有助於協助照護者，並降低嬰兒死亡之風險。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974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而未來展望：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首先，</a:t>
            </a: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</a:rPr>
              <a:t>其二，在偵測姿勢時加入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第三，除了</a:t>
            </a:r>
            <a:r>
              <a:rPr lang="zh-TW" altLang="en-US" dirty="0">
                <a:solidFill>
                  <a:srgbClr val="000000"/>
                </a:solidFill>
              </a:rPr>
              <a:t>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最後，系統可</a:t>
            </a: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，即可針對不同特定年齡嬰幼兒警示其具危險性的動作，更符合實際情境。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33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接著為大家進行影片展示。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現在進行</a:t>
            </a:r>
            <a:r>
              <a:rPr lang="en-US" altLang="zh-TW" dirty="0"/>
              <a:t>QA</a:t>
            </a:r>
            <a:r>
              <a:rPr lang="zh-TW" altLang="en-US" dirty="0"/>
              <a:t>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</a:t>
            </a:r>
            <a:endParaRPr lang="en-US" altLang="zh-TW"/>
          </a:p>
          <a:p>
            <a:r>
              <a:rPr lang="zh-TW" altLang="en-US"/>
              <a:t>再次</a:t>
            </a:r>
            <a:r>
              <a:rPr lang="zh-TW" altLang="en-US" dirty="0"/>
              <a:t>感謝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各位口試委員出席我的口試審查，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並感謝</a:t>
            </a:r>
            <a:r>
              <a:rPr lang="zh-TW" altLang="en-US" dirty="0"/>
              <a:t>各位口試委員、教授及同學們的聆聽與建議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因此，國內外有許多為自動化監測嬰兒狀態之研究，主要有兩種機制：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第一種是使用感測器量測嬰兒特定生理訊號，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如：測量嬰兒的心率、呼吸頻率、 體溫、身體位置及周圍氣體濃度等，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但這樣的偵測功能具有單一性，也就是如果想要偵測其他生理訊號，就需要增設更多不同種類的感測器，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而這樣的裝置將會影響嬰兒活動，也可能產生更多潛在的危險性，如：裝置纏繞嬰兒或孩童誤食裝置等。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然而，現有研究中，多僅針對嬰兒的呼吸頻率、面部特徵或單一睡姿進行偵測；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根據上述的研究動機，接著介紹本文的研究目的。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第二個則是辨識嬰兒臉部遮擋，也就是判斷嬰兒的面部是否因嘔吐物或毛巾等外物遮蔽。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避免像感測器式偵測，會干擾嬰兒行為的缺點；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且有別於既有影像式偵測的研究，較無對嬰兒姿勢辨識的研究，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本文開發了同時偵測嬰兒姿勢及臉部等多情境之監測系統。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2022/7/5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</a:t>
            </a:r>
            <a:r>
              <a:rPr lang="zh-TW" altLang="en-US" dirty="0">
                <a:solidFill>
                  <a:srgbClr val="C00000"/>
                </a:solidFill>
              </a:rPr>
              <a:t>突然死亡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真正致死原因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風險因素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側睡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心肺控制假說：此症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危及生命的事件：造成窒息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嬰兒無法自行轉頭：無法恢復呼吸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低氧昏迷：持續性窒息導致失去意識或反射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心率過緩或缺氧喘氣：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逝世前明顯發生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自主復甦能力受損：因無效喘氣而死亡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(3/3)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41462C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：同時含三因素才會致死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有風險嬰兒：可能為基因突變或腦部缺陷等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發育重要時期：嬰兒出生後前六個月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環境壓力源：嬰兒</a:t>
            </a:r>
            <a:r>
              <a:rPr lang="zh-TW" altLang="en-US" dirty="0">
                <a:solidFill>
                  <a:srgbClr val="C00000"/>
                </a:solidFill>
              </a:rPr>
              <a:t>俯臥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遮蓋臉部</a:t>
            </a:r>
            <a:r>
              <a:rPr lang="zh-TW" altLang="en-US" dirty="0">
                <a:solidFill>
                  <a:srgbClr val="000000"/>
                </a:solidFill>
              </a:rPr>
              <a:t>及接觸香菸等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結論：</a:t>
            </a:r>
            <a:r>
              <a:rPr lang="zh-TW" altLang="en-US" dirty="0">
                <a:solidFill>
                  <a:srgbClr val="C00000"/>
                </a:solidFill>
              </a:rPr>
              <a:t>消除環境壓力源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特點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穿戴式裝置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缺點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增設功能需</a:t>
            </a:r>
            <a:r>
              <a:rPr lang="zh-TW" altLang="en-US" dirty="0">
                <a:solidFill>
                  <a:srgbClr val="C00000"/>
                </a:solidFill>
              </a:rPr>
              <a:t>增加感測器</a:t>
            </a:r>
            <a:endParaRPr lang="en-US" altLang="zh-TW" dirty="0">
              <a:solidFill>
                <a:srgbClr val="C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C00000"/>
                </a:solidFill>
              </a:rPr>
              <a:t>干擾嬰兒</a:t>
            </a:r>
            <a:r>
              <a:rPr lang="zh-TW" altLang="en-US" dirty="0">
                <a:solidFill>
                  <a:srgbClr val="000000"/>
                </a:solidFill>
              </a:rPr>
              <a:t>影響其活動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感測器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24423"/>
              </p:ext>
            </p:extLst>
          </p:nvPr>
        </p:nvGraphicFramePr>
        <p:xfrm>
          <a:off x="479478" y="2248400"/>
          <a:ext cx="8345435" cy="37444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218339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1427103772"/>
                    </a:ext>
                  </a:extLst>
                </a:gridCol>
                <a:gridCol w="658500">
                  <a:extLst>
                    <a:ext uri="{9D8B030D-6E8A-4147-A177-3AD203B41FA5}">
                      <a16:colId xmlns:a16="http://schemas.microsoft.com/office/drawing/2014/main" val="2949126576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1826234626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呼吸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心率</a:t>
                      </a:r>
                      <a:endParaRPr lang="zh-TW" altLang="zh-TW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體溫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9311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Linti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感測背心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濕度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Ziganshin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監測系統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睡眠、清醒和異常狀態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Lin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[6]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一氧化碳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面朝方向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Ferreira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[5]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感測胸帶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dirty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身體位置</a:t>
                      </a:r>
                      <a:endParaRPr lang="en-US" altLang="zh-TW" sz="1800" b="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多針對</a:t>
            </a:r>
            <a:r>
              <a:rPr lang="zh-TW" altLang="en-US" dirty="0">
                <a:solidFill>
                  <a:srgbClr val="41462C"/>
                </a:solidFill>
              </a:rPr>
              <a:t>小孩、成人或老人</a:t>
            </a:r>
            <a:r>
              <a:rPr lang="zh-TW" altLang="en-US" dirty="0">
                <a:solidFill>
                  <a:srgbClr val="000000"/>
                </a:solidFill>
              </a:rPr>
              <a:t>照護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單一姿勢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嬰兒監測系統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影像式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95131"/>
              </p:ext>
            </p:extLst>
          </p:nvPr>
        </p:nvGraphicFramePr>
        <p:xfrm>
          <a:off x="627425" y="1757522"/>
          <a:ext cx="8197488" cy="44370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60274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60239069"/>
                    </a:ext>
                  </a:extLst>
                </a:gridCol>
                <a:gridCol w="4176974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0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[8]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先偵測運動，再偵測呼吸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呼吸頻率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影片收集、呼吸偵測演算法、警示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61264954"/>
                  </a:ext>
                </a:extLst>
              </a:tr>
              <a:tr h="7493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Gallo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面部特徵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 Classifier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偵測臉部及睜眼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90586741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[11]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臉部遮擋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貝氏深度神經網路架構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五官是否遮蔽、原因及座標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48630941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Bharati 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[12]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睡眠姿勢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基於卷積神經網路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評估仰臥、趴臥及仰臥轉換到趴臥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774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7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殘差神經網路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網路退化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深度增加，準確率達飽和後，反而</a:t>
            </a:r>
            <a:r>
              <a:rPr lang="zh-TW" altLang="en-US" dirty="0">
                <a:solidFill>
                  <a:srgbClr val="C00000"/>
                </a:solidFill>
              </a:rPr>
              <a:t>迅速下降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非過度擬合所致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5" y="3540655"/>
            <a:ext cx="7535294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74F1B5-7E2F-4108-97DB-B61FCF0C7EC1}"/>
              </a:ext>
            </a:extLst>
          </p:cNvPr>
          <p:cNvSpPr txBox="1"/>
          <p:nvPr/>
        </p:nvSpPr>
        <p:spPr>
          <a:xfrm>
            <a:off x="3129906" y="6039556"/>
            <a:ext cx="34547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網路深度與訓練誤差關係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不增加額外參數及計算複雜度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3160D1-50E8-42CA-84D1-7436A8BBDF78}"/>
              </a:ext>
            </a:extLst>
          </p:cNvPr>
          <p:cNvSpPr txBox="1"/>
          <p:nvPr/>
        </p:nvSpPr>
        <p:spPr>
          <a:xfrm>
            <a:off x="3652517" y="6011863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殘差學習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07" y="3491863"/>
            <a:ext cx="41654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殘差神經網路 </a:t>
            </a:r>
            <a:r>
              <a:rPr lang="en-US" altLang="zh-TW" b="0" dirty="0">
                <a:solidFill>
                  <a:srgbClr val="000000"/>
                </a:solidFill>
              </a:rPr>
              <a:t>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退化問題</a:t>
            </a:r>
            <a:r>
              <a:rPr lang="zh-TW" altLang="en-US" dirty="0">
                <a:solidFill>
                  <a:srgbClr val="C00000"/>
                </a:solidFill>
              </a:rPr>
              <a:t>解決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</a:t>
            </a:r>
            <a:r>
              <a:rPr lang="zh-TW" altLang="en-US" dirty="0">
                <a:solidFill>
                  <a:srgbClr val="C00000"/>
                </a:solidFill>
              </a:rPr>
              <a:t>較低</a:t>
            </a:r>
            <a:r>
              <a:rPr lang="zh-TW" altLang="en-US" dirty="0">
                <a:solidFill>
                  <a:srgbClr val="000000"/>
                </a:solidFill>
              </a:rPr>
              <a:t>的訓練誤差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0" y="3491863"/>
            <a:ext cx="7668479" cy="252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F66C14-82CA-43AF-B46B-829166CF2147}"/>
              </a:ext>
            </a:extLst>
          </p:cNvPr>
          <p:cNvSpPr txBox="1"/>
          <p:nvPr/>
        </p:nvSpPr>
        <p:spPr>
          <a:xfrm>
            <a:off x="2910696" y="6066720"/>
            <a:ext cx="3903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ImageNet</a:t>
            </a:r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上訓練之誤差曲線圖 </a:t>
            </a:r>
            <a:r>
              <a:rPr lang="en-US" altLang="zh-TW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[16]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殘差神經網路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人臉偵測 </a:t>
            </a:r>
            <a:r>
              <a:rPr lang="en-US" altLang="zh-TW" b="0" dirty="0">
                <a:solidFill>
                  <a:srgbClr val="000000"/>
                </a:solidFill>
              </a:rPr>
              <a:t>(1/1)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A1E00F-3397-4F57-89E6-1C4420723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09693"/>
              </p:ext>
            </p:extLst>
          </p:nvPr>
        </p:nvGraphicFramePr>
        <p:xfrm>
          <a:off x="254959" y="1772816"/>
          <a:ext cx="8565513" cy="454676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411931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細節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Cuimei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[17]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膚色直方圖匹配：去除僅用</a:t>
                      </a:r>
                      <a:r>
                        <a:rPr lang="en-US" altLang="zh-TW" sz="1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的錯誤者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眼睛偵測：去除無眼睛者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嘴部偵測：去除無嘴部者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Face SSD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Ye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[18]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改進</a:t>
                      </a:r>
                      <a:r>
                        <a:rPr lang="en-US" altLang="zh-TW" sz="1800" b="0" kern="1200" dirty="0" err="1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ShuffleNet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V2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架構：作為骨幹網路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Modified Prediction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：解決小臉召回率低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人臉檢測框架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198297748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Zhang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[19]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：獲得併合併人臉候選者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：拒絕錯誤候選者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O-Net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：輸出五個臉部座標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9635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Deng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等人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[20]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Pyramid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：輸入影像、輸出特徵圖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Cascade Multi-task Loss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 Head Module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：獲得特徵圖、計算損失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嬰兒危險監測系統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系統流程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使用場域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系統流程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D5163-7A6E-4C9D-B5F4-31D8AC68A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959"/>
            <a:ext cx="9144000" cy="52691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C9F52AF-6FDD-4D30-8624-E28E52CA961D}"/>
              </a:ext>
            </a:extLst>
          </p:cNvPr>
          <p:cNvSpPr txBox="1"/>
          <p:nvPr/>
        </p:nvSpPr>
        <p:spPr>
          <a:xfrm>
            <a:off x="4048828" y="6500813"/>
            <a:ext cx="16273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系統流程圖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嬰兒危險監測系統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使用場域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僅針對</a:t>
            </a:r>
            <a:r>
              <a:rPr lang="zh-TW" altLang="en-US" dirty="0">
                <a:solidFill>
                  <a:srgbClr val="C00000"/>
                </a:solidFill>
              </a:rPr>
              <a:t>單一嬰兒</a:t>
            </a:r>
            <a:r>
              <a:rPr lang="zh-TW" altLang="en-US" dirty="0">
                <a:solidFill>
                  <a:srgbClr val="000000"/>
                </a:solidFill>
              </a:rPr>
              <a:t>之情境進行辨識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讀取之影片可為俯視及平視等</a:t>
            </a:r>
            <a:r>
              <a:rPr lang="zh-TW" altLang="en-US" dirty="0">
                <a:solidFill>
                  <a:srgbClr val="C00000"/>
                </a:solidFill>
              </a:rPr>
              <a:t>不同視角</a:t>
            </a:r>
            <a:r>
              <a:rPr lang="zh-TW" altLang="en-US" dirty="0">
                <a:solidFill>
                  <a:srgbClr val="000000"/>
                </a:solidFill>
              </a:rPr>
              <a:t>之畫面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嬰兒佔據畫面比例</a:t>
            </a:r>
            <a:r>
              <a:rPr lang="zh-TW" altLang="en-US" dirty="0">
                <a:solidFill>
                  <a:srgbClr val="C00000"/>
                </a:solidFill>
              </a:rPr>
              <a:t>一半</a:t>
            </a:r>
            <a:r>
              <a:rPr lang="zh-TW" altLang="en-US" dirty="0">
                <a:solidFill>
                  <a:srgbClr val="000000"/>
                </a:solidFill>
              </a:rPr>
              <a:t>以上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穿著服飾及背景環境顏色</a:t>
            </a:r>
            <a:r>
              <a:rPr lang="zh-TW" altLang="en-US" dirty="0">
                <a:solidFill>
                  <a:srgbClr val="C00000"/>
                </a:solidFill>
              </a:rPr>
              <a:t>與膚色相異大</a:t>
            </a:r>
          </a:p>
        </p:txBody>
      </p:sp>
    </p:spTree>
    <p:extLst>
      <p:ext uri="{BB962C8B-B14F-4D97-AF65-F5344CB8AC3E}">
        <p14:creationId xmlns:p14="http://schemas.microsoft.com/office/powerpoint/2010/main" val="1411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</a:t>
            </a:r>
            <a:r>
              <a:rPr lang="zh-TW" altLang="en-US" dirty="0">
                <a:solidFill>
                  <a:srgbClr val="C00000"/>
                </a:solidFill>
              </a:rPr>
              <a:t>影像處理</a:t>
            </a:r>
            <a:r>
              <a:rPr lang="zh-TW" altLang="en-US" dirty="0">
                <a:solidFill>
                  <a:srgbClr val="000000"/>
                </a:solidFill>
              </a:rPr>
              <a:t>技術：推廣性差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色彩空間、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偵測嬰兒臉部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7" y="3786131"/>
            <a:ext cx="6129907" cy="21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2D29E3-4BE9-4736-A6C9-CC8D0CA4F9C6}"/>
              </a:ext>
            </a:extLst>
          </p:cNvPr>
          <p:cNvSpPr txBox="1"/>
          <p:nvPr/>
        </p:nvSpPr>
        <p:spPr>
          <a:xfrm>
            <a:off x="3817001" y="6006748"/>
            <a:ext cx="18582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臉部膚色偵測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</a:t>
            </a:r>
            <a:r>
              <a:rPr lang="zh-TW" altLang="en-US" dirty="0">
                <a:solidFill>
                  <a:srgbClr val="C00000"/>
                </a:solidFill>
              </a:rPr>
              <a:t>深度學習</a:t>
            </a:r>
            <a:r>
              <a:rPr lang="zh-TW" altLang="en-US" dirty="0">
                <a:solidFill>
                  <a:srgbClr val="000000"/>
                </a:solidFill>
              </a:rPr>
              <a:t>技術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</a:t>
            </a:r>
            <a:r>
              <a:rPr lang="zh-TW" altLang="en-US" dirty="0">
                <a:solidFill>
                  <a:srgbClr val="C00000"/>
                </a:solidFill>
              </a:rPr>
              <a:t>三種</a:t>
            </a:r>
            <a:r>
              <a:rPr lang="zh-TW" altLang="en-US" dirty="0">
                <a:solidFill>
                  <a:srgbClr val="000000"/>
                </a:solidFill>
              </a:rPr>
              <a:t>嬰兒臉部情境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使用奶嘴</a:t>
            </a:r>
            <a:r>
              <a:rPr lang="zh-TW" altLang="en-US" dirty="0">
                <a:solidFill>
                  <a:srgbClr val="000000"/>
                </a:solidFill>
              </a:rPr>
              <a:t>不列入臉部遮擋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4775F-B96D-4633-AC90-647593A4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450"/>
            <a:ext cx="9144000" cy="1792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75233-34D9-4033-89FF-353BF01FC607}"/>
              </a:ext>
            </a:extLst>
          </p:cNvPr>
          <p:cNvSpPr txBox="1"/>
          <p:nvPr/>
        </p:nvSpPr>
        <p:spPr>
          <a:xfrm>
            <a:off x="3470755" y="5893180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EA0B1-CE90-4F39-99ED-C48E7654E686}"/>
              </a:ext>
            </a:extLst>
          </p:cNvPr>
          <p:cNvSpPr/>
          <p:nvPr/>
        </p:nvSpPr>
        <p:spPr>
          <a:xfrm>
            <a:off x="5652120" y="4011144"/>
            <a:ext cx="1224136" cy="1218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僅關注面部範圍：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前處理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正確率佳：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執行時間佳：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7FE76BE-5365-4D03-940A-44E367E1D131}"/>
              </a:ext>
            </a:extLst>
          </p:cNvPr>
          <p:cNvGrpSpPr/>
          <p:nvPr/>
        </p:nvGrpSpPr>
        <p:grpSpPr>
          <a:xfrm>
            <a:off x="1516947" y="3775367"/>
            <a:ext cx="6691132" cy="2145933"/>
            <a:chOff x="1516947" y="3857625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47" y="3862604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08" y="3862604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79" y="3857625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9448" y="561385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18076" y="561385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65495" y="561385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93ABF49-A602-4452-BB9B-0666C9F4D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C9DC4-E750-408F-AAE6-FA9FE9613FA8}"/>
              </a:ext>
            </a:extLst>
          </p:cNvPr>
          <p:cNvSpPr txBox="1"/>
          <p:nvPr/>
        </p:nvSpPr>
        <p:spPr>
          <a:xfrm>
            <a:off x="3586171" y="5921300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嬰兒臉部遮擋結果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13AF-AB4F-43B5-9935-FDB6A13BB9F2}"/>
              </a:ext>
            </a:extLst>
          </p:cNvPr>
          <p:cNvSpPr/>
          <p:nvPr/>
        </p:nvSpPr>
        <p:spPr>
          <a:xfrm>
            <a:off x="5836357" y="22578"/>
            <a:ext cx="1670754" cy="8054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2375"/>
              </p:ext>
            </p:extLst>
          </p:nvPr>
        </p:nvGraphicFramePr>
        <p:xfrm>
          <a:off x="202090" y="1469880"/>
          <a:ext cx="8705916" cy="48888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818707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3142582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78383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嬰兒臉部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（三類）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355219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無遮蔽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五官皆未被遮蔽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34.45%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為</a:t>
                      </a: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奶嘴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安全：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正在使用奶嘴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1146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32.98%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675954510"/>
                  </a:ext>
                </a:extLst>
              </a:tr>
              <a:tr h="13681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000000"/>
                          </a:solidFill>
                        </a:rPr>
                        <a:t>遮蔽物</a:t>
                      </a:r>
                      <a:endParaRPr lang="en-US" altLang="zh-TW" b="1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非奶嘴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警示：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遭嘔吐物或毛巾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等遮蓋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32.58%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52566625"/>
                  </a:ext>
                </a:extLst>
              </a:tr>
              <a:tr h="4056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F550D373-EDFF-45BA-B499-DA1E713B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1" t="3265" r="1175" b="3357"/>
          <a:stretch/>
        </p:blipFill>
        <p:spPr>
          <a:xfrm>
            <a:off x="5130635" y="1923294"/>
            <a:ext cx="1260000" cy="12414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3C616-F59F-4366-AF1B-E04283D21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3185" r="56008" b="4134"/>
          <a:stretch/>
        </p:blipFill>
        <p:spPr>
          <a:xfrm>
            <a:off x="5130635" y="3291021"/>
            <a:ext cx="1260000" cy="12413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D158D6-33AF-464A-A925-550EE348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6" t="3730" r="1510" b="3589"/>
          <a:stretch/>
        </p:blipFill>
        <p:spPr>
          <a:xfrm>
            <a:off x="5836006" y="4658613"/>
            <a:ext cx="1260000" cy="1250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BF7CC9-4EE9-4550-878F-833488434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3262" r="56110" b="3359"/>
          <a:stretch/>
        </p:blipFill>
        <p:spPr>
          <a:xfrm>
            <a:off x="4483282" y="4658613"/>
            <a:ext cx="1260000" cy="12506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758298-C061-4BFE-82B9-74C5D08C5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2" y="0"/>
            <a:ext cx="4223848" cy="82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535807-924A-44F8-ABF5-3AFB37945578}"/>
              </a:ext>
            </a:extLst>
          </p:cNvPr>
          <p:cNvSpPr/>
          <p:nvPr/>
        </p:nvSpPr>
        <p:spPr>
          <a:xfrm>
            <a:off x="7473246" y="0"/>
            <a:ext cx="627146" cy="548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(5/5)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2436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697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342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3475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辨識：安全、使用奶嘴及警示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骨架偵測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平躺：效果尚可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endParaRPr lang="en-US" altLang="zh-TW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趴躺：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A9B593-AF75-43D9-BC10-197274393095}"/>
              </a:ext>
            </a:extLst>
          </p:cNvPr>
          <p:cNvGrpSpPr/>
          <p:nvPr/>
        </p:nvGrpSpPr>
        <p:grpSpPr>
          <a:xfrm>
            <a:off x="3951013" y="1419265"/>
            <a:ext cx="4938470" cy="2729700"/>
            <a:chOff x="3593539" y="1628800"/>
            <a:chExt cx="4938470" cy="27297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7A81B9-8249-422E-8BDA-545F72C3837D}"/>
                </a:ext>
              </a:extLst>
            </p:cNvPr>
            <p:cNvGrpSpPr/>
            <p:nvPr/>
          </p:nvGrpSpPr>
          <p:grpSpPr>
            <a:xfrm>
              <a:off x="3593539" y="1628801"/>
              <a:ext cx="1584176" cy="2729699"/>
              <a:chOff x="3257972" y="1628801"/>
              <a:chExt cx="1584176" cy="27296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6C63444-BC68-431C-A03E-FD841D9CA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49" y="1628801"/>
                <a:ext cx="1315773" cy="2339997"/>
              </a:xfrm>
              <a:prstGeom prst="rect">
                <a:avLst/>
              </a:prstGeom>
            </p:spPr>
          </p:pic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B4EF52F6-CC5A-4F1C-BE42-921768CF71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57972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BE119C3-4873-48A5-A517-25E13C5F14B9}"/>
                </a:ext>
              </a:extLst>
            </p:cNvPr>
            <p:cNvGrpSpPr/>
            <p:nvPr/>
          </p:nvGrpSpPr>
          <p:grpSpPr>
            <a:xfrm>
              <a:off x="5254745" y="1632079"/>
              <a:ext cx="1584176" cy="2726421"/>
              <a:chOff x="5254745" y="1632079"/>
              <a:chExt cx="1584176" cy="272642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1517A42-AFAC-4A8E-9FD3-F2B43899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945" y="1632079"/>
                <a:ext cx="1315776" cy="2338554"/>
              </a:xfrm>
              <a:prstGeom prst="rect">
                <a:avLst/>
              </a:prstGeom>
            </p:spPr>
          </p:pic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EB42BC0-41D8-4C82-8EC9-8FB98E95E7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4745" y="3968800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CB983F-1813-4138-A62E-AB5C2A6B4532}"/>
                </a:ext>
              </a:extLst>
            </p:cNvPr>
            <p:cNvGrpSpPr/>
            <p:nvPr/>
          </p:nvGrpSpPr>
          <p:grpSpPr>
            <a:xfrm>
              <a:off x="6842060" y="1628800"/>
              <a:ext cx="1689949" cy="2729700"/>
              <a:chOff x="7170594" y="1628800"/>
              <a:chExt cx="1689949" cy="272970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75A789C-BA75-4526-AF98-3B204699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853" y="1628800"/>
                <a:ext cx="1315431" cy="2340000"/>
              </a:xfrm>
              <a:prstGeom prst="rect">
                <a:avLst/>
              </a:prstGeom>
            </p:spPr>
          </p:pic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088D9079-B9E8-454E-8390-E1CA99D786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0594" y="3968800"/>
                <a:ext cx="1689949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EF177D-B4FF-4133-B45D-AD2F9123640C}"/>
              </a:ext>
            </a:extLst>
          </p:cNvPr>
          <p:cNvGrpSpPr/>
          <p:nvPr/>
        </p:nvGrpSpPr>
        <p:grpSpPr>
          <a:xfrm>
            <a:off x="3951013" y="4768461"/>
            <a:ext cx="4951319" cy="1594549"/>
            <a:chOff x="4311218" y="4728638"/>
            <a:chExt cx="4951319" cy="159454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52AE430-E062-4456-BF20-3E7C8E63B421}"/>
                </a:ext>
              </a:extLst>
            </p:cNvPr>
            <p:cNvGrpSpPr/>
            <p:nvPr/>
          </p:nvGrpSpPr>
          <p:grpSpPr>
            <a:xfrm>
              <a:off x="4311218" y="4728638"/>
              <a:ext cx="1584176" cy="1594549"/>
              <a:chOff x="4311218" y="4728638"/>
              <a:chExt cx="1584176" cy="159454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167160E-C88C-41E6-8213-A6C480B5C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15" r="13718"/>
              <a:stretch/>
            </p:blipFill>
            <p:spPr>
              <a:xfrm>
                <a:off x="4355975" y="4728638"/>
                <a:ext cx="1494663" cy="1260000"/>
              </a:xfrm>
              <a:prstGeom prst="rect">
                <a:avLst/>
              </a:prstGeom>
            </p:spPr>
          </p:pic>
          <p:sp>
            <p:nvSpPr>
              <p:cNvPr id="20" name="內容版面配置區 2">
                <a:extLst>
                  <a:ext uri="{FF2B5EF4-FFF2-40B4-BE49-F238E27FC236}">
                    <a16:creationId xmlns:a16="http://schemas.microsoft.com/office/drawing/2014/main" id="{AEE600CF-1586-4B59-A137-BF2B9EBEBD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1218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(a) </a:t>
                </a:r>
                <a:r>
                  <a:rPr lang="zh-TW" altLang="en-US" sz="2000" dirty="0">
                    <a:solidFill>
                      <a:srgbClr val="000000"/>
                    </a:solidFill>
                  </a:rPr>
                  <a:t>原始影像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8156B44-1C35-4933-B36B-516444D299B5}"/>
                </a:ext>
              </a:extLst>
            </p:cNvPr>
            <p:cNvGrpSpPr/>
            <p:nvPr/>
          </p:nvGrpSpPr>
          <p:grpSpPr>
            <a:xfrm>
              <a:off x="5895394" y="4728638"/>
              <a:ext cx="1627906" cy="1594415"/>
              <a:chOff x="6894946" y="4728772"/>
              <a:chExt cx="1627906" cy="15944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40828D29-9057-4972-B300-EEE3B6B80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4" r="16359"/>
              <a:stretch/>
            </p:blipFill>
            <p:spPr>
              <a:xfrm>
                <a:off x="7027776" y="4728772"/>
                <a:ext cx="1495076" cy="1260000"/>
              </a:xfrm>
              <a:prstGeom prst="rect">
                <a:avLst/>
              </a:prstGeom>
            </p:spPr>
          </p:pic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E19D7695-B644-4AB2-9700-4B3A956ECC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94946" y="5933487"/>
                <a:ext cx="1584176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(b)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OpenPose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6E6DB22-5C9F-4EB2-A4A8-8575D96931B0}"/>
                </a:ext>
              </a:extLst>
            </p:cNvPr>
            <p:cNvGrpSpPr/>
            <p:nvPr/>
          </p:nvGrpSpPr>
          <p:grpSpPr>
            <a:xfrm>
              <a:off x="7612400" y="4728638"/>
              <a:ext cx="1650137" cy="1594549"/>
              <a:chOff x="9676822" y="4728638"/>
              <a:chExt cx="1650137" cy="159454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BEFDAA02-5F4C-4808-B87B-5D7B9EC6B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1" r="15702"/>
              <a:stretch/>
            </p:blipFill>
            <p:spPr>
              <a:xfrm>
                <a:off x="9756576" y="4728638"/>
                <a:ext cx="1494662" cy="1260000"/>
              </a:xfrm>
              <a:prstGeom prst="rect">
                <a:avLst/>
              </a:prstGeom>
            </p:spPr>
          </p:pic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572512A6-D409-42A1-A30E-130763ED86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76822" y="5933487"/>
                <a:ext cx="1650137" cy="38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660000"/>
                  </a:buClr>
                  <a:buFont typeface="Wingding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(c) </a:t>
                </a:r>
                <a:r>
                  <a:rPr lang="en-US" altLang="zh-TW" sz="2000" dirty="0" err="1">
                    <a:solidFill>
                      <a:srgbClr val="000000"/>
                    </a:solidFill>
                  </a:rPr>
                  <a:t>MediaPipe</a:t>
                </a:r>
                <a:endParaRPr lang="en-US" altLang="zh-TW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C8F21B-8469-4E10-9159-AE66E439ECB7}"/>
              </a:ext>
            </a:extLst>
          </p:cNvPr>
          <p:cNvSpPr txBox="1"/>
          <p:nvPr/>
        </p:nvSpPr>
        <p:spPr>
          <a:xfrm>
            <a:off x="5032145" y="4131507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嬰兒平躺之骨架偵測結果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8B7129-7F8A-45B2-B6FE-2E44660D3316}"/>
              </a:ext>
            </a:extLst>
          </p:cNvPr>
          <p:cNvSpPr txBox="1"/>
          <p:nvPr/>
        </p:nvSpPr>
        <p:spPr>
          <a:xfrm>
            <a:off x="5220072" y="636866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嬰兒趴躺之骨架偵測結果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骨架圖相似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不同動作且不同視角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目標：</a:t>
            </a:r>
            <a:r>
              <a:rPr lang="zh-TW" altLang="en-US" dirty="0">
                <a:solidFill>
                  <a:srgbClr val="C00000"/>
                </a:solidFill>
              </a:rPr>
              <a:t>非限定視角</a:t>
            </a:r>
            <a:r>
              <a:rPr lang="zh-TW" altLang="en-US" dirty="0">
                <a:solidFill>
                  <a:srgbClr val="000000"/>
                </a:solidFill>
              </a:rPr>
              <a:t>辨識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4702560" y="3429000"/>
            <a:ext cx="4403961" cy="2555379"/>
            <a:chOff x="2457604" y="3720273"/>
            <a:chExt cx="4403961" cy="25553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7608" y="5876888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380" y="3720273"/>
              <a:ext cx="1332837" cy="21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74" y="3720273"/>
              <a:ext cx="1272215" cy="2160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CB41B-E4C1-430F-91E4-79F5574E9A81}"/>
              </a:ext>
            </a:extLst>
          </p:cNvPr>
          <p:cNvSpPr txBox="1"/>
          <p:nvPr/>
        </p:nvSpPr>
        <p:spPr>
          <a:xfrm>
            <a:off x="5167527" y="601186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不同視角之嬰兒骨架偵測結果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改為基於深度學習技術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模型訓練：辨識四種嬰兒基礎姿勢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自製資料集</a:t>
            </a:r>
            <a:r>
              <a:rPr lang="zh-TW" altLang="en-US" dirty="0">
                <a:solidFill>
                  <a:srgbClr val="000000"/>
                </a:solidFill>
              </a:rPr>
              <a:t>：使用網路真實嬰兒臉部影像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EBEB9-2736-4FCB-AF5C-A1513B6E6419}"/>
              </a:ext>
            </a:extLst>
          </p:cNvPr>
          <p:cNvSpPr txBox="1"/>
          <p:nvPr/>
        </p:nvSpPr>
        <p:spPr>
          <a:xfrm>
            <a:off x="3527483" y="6102729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A2AB0-7F6A-4924-832D-B405BF41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0084"/>
            <a:ext cx="9144000" cy="2462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A08C68-7CAB-44C7-8D69-EE94186EF93B}"/>
              </a:ext>
            </a:extLst>
          </p:cNvPr>
          <p:cNvSpPr/>
          <p:nvPr/>
        </p:nvSpPr>
        <p:spPr>
          <a:xfrm>
            <a:off x="4282440" y="3596640"/>
            <a:ext cx="1783080" cy="2506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（四類）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趴躺</a:t>
                      </a:r>
                      <a:endParaRPr lang="en-US" altLang="zh-TW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34E74D-14F5-45E9-8062-9E96E9F62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09548"/>
              </p:ext>
            </p:extLst>
          </p:nvPr>
        </p:nvGraphicFramePr>
        <p:xfrm>
          <a:off x="716466" y="1467707"/>
          <a:ext cx="8137092" cy="49136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568932550"/>
                    </a:ext>
                  </a:extLst>
                </a:gridCol>
                <a:gridCol w="1005092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487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885630">
                  <a:extLst>
                    <a:ext uri="{9D8B030D-6E8A-4147-A177-3AD203B41FA5}">
                      <a16:colId xmlns:a16="http://schemas.microsoft.com/office/drawing/2014/main" val="896988381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906150">
                  <a:extLst>
                    <a:ext uri="{9D8B030D-6E8A-4147-A177-3AD203B41FA5}">
                      <a16:colId xmlns:a16="http://schemas.microsoft.com/office/drawing/2014/main" val="2966968193"/>
                    </a:ext>
                  </a:extLst>
                </a:gridCol>
              </a:tblGrid>
              <a:tr h="391691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嬰兒姿勢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資料集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kern="10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五類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類別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張數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比例</a:t>
                      </a:r>
                      <a:endParaRPr 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正躺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腹部面朝上，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背部貼於水平面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3774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24.48%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9193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strike="noStrike" dirty="0">
                          <a:solidFill>
                            <a:srgbClr val="000000"/>
                          </a:solidFill>
                        </a:rPr>
                        <a:t>趴躺</a:t>
                      </a:r>
                      <a:endParaRPr lang="en-US" altLang="zh-TW" sz="1800" b="1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腹部面朝下，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含趴睡及爬行等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3921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25.43%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111840000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坐姿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臀部貼於水平面，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背部未貼於同平面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3900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25.30%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623626672"/>
                  </a:ext>
                </a:extLst>
              </a:tr>
              <a:tr h="1173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站立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腳掌貼於水平面，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腹背部皆未平行此平面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3821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24.79%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53851212"/>
                  </a:ext>
                </a:extLst>
              </a:tr>
              <a:tr h="33586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alt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circleNumWdWhitePlain"/>
                      </a:pPr>
                      <a:endParaRPr lang="en-US" altLang="zh-TW" sz="1800" b="1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32321292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A8579DA-C85C-4A8F-BA5F-6BB074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5689426" y="1924912"/>
            <a:ext cx="1260000" cy="7902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4E3D22-CCF0-471C-B6B4-74B28E2B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5682732" y="2853141"/>
            <a:ext cx="1260000" cy="7275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062D05-E697-4DAE-9627-F2CD92AA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918976" y="3747848"/>
            <a:ext cx="800899" cy="10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194CC99-F548-4858-99FE-3BB3391DE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5918976" y="4923953"/>
            <a:ext cx="766452" cy="108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38B047-D05F-472F-9412-D44DF3C1CFE0}"/>
              </a:ext>
            </a:extLst>
          </p:cNvPr>
          <p:cNvSpPr txBox="1"/>
          <p:nvPr/>
        </p:nvSpPr>
        <p:spPr>
          <a:xfrm>
            <a:off x="2614542" y="2775406"/>
            <a:ext cx="646331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趴睡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endParaRPr lang="en-US" altLang="zh-TW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爬行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0F9F82-AB52-4CB7-9E24-B040162DF8EE}"/>
              </a:ext>
            </a:extLst>
          </p:cNvPr>
          <p:cNvSpPr txBox="1"/>
          <p:nvPr/>
        </p:nvSpPr>
        <p:spPr>
          <a:xfrm>
            <a:off x="827584" y="4083304"/>
            <a:ext cx="87716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五類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17485162-1939-4EBE-85A3-07211DE95A51}"/>
              </a:ext>
            </a:extLst>
          </p:cNvPr>
          <p:cNvSpPr/>
          <p:nvPr/>
        </p:nvSpPr>
        <p:spPr>
          <a:xfrm>
            <a:off x="1907704" y="2996952"/>
            <a:ext cx="792088" cy="453804"/>
          </a:xfrm>
          <a:prstGeom prst="mathMultiply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衛生福利部統計之嬰兒主要死因統計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為其中之一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43155"/>
              </p:ext>
            </p:extLst>
          </p:nvPr>
        </p:nvGraphicFramePr>
        <p:xfrm>
          <a:off x="6804248" y="3131863"/>
          <a:ext cx="2188940" cy="29671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565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5028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8101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4246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463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百分比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278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5E6822C2-B6F7-4BD9-A5B9-8AB94910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7091" r="703" b="7156"/>
          <a:stretch/>
        </p:blipFill>
        <p:spPr>
          <a:xfrm>
            <a:off x="333567" y="3131863"/>
            <a:ext cx="6307263" cy="288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149695-606B-4C5B-9C8A-EA438DC0CD53}"/>
              </a:ext>
            </a:extLst>
          </p:cNvPr>
          <p:cNvSpPr/>
          <p:nvPr/>
        </p:nvSpPr>
        <p:spPr>
          <a:xfrm>
            <a:off x="346977" y="4748639"/>
            <a:ext cx="6392489" cy="218472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341FF-777C-435E-BA98-D2D5CE44E115}"/>
              </a:ext>
            </a:extLst>
          </p:cNvPr>
          <p:cNvSpPr txBox="1"/>
          <p:nvPr/>
        </p:nvSpPr>
        <p:spPr>
          <a:xfrm>
            <a:off x="1863915" y="6014005"/>
            <a:ext cx="3358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民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國</a:t>
            </a:r>
            <a:r>
              <a:rPr lang="en-US" altLang="zh-TW" dirty="0">
                <a:solidFill>
                  <a:srgbClr val="41462C"/>
                </a:solidFill>
                <a:latin typeface="+mn-ea"/>
                <a:ea typeface="+mn-ea"/>
              </a:rPr>
              <a:t>109</a:t>
            </a:r>
            <a:r>
              <a:rPr lang="zh-TW" altLang="en-US" dirty="0">
                <a:solidFill>
                  <a:srgbClr val="41462C"/>
                </a:solidFill>
                <a:latin typeface="+mn-ea"/>
                <a:ea typeface="+mn-ea"/>
              </a:rPr>
              <a:t>年嬰兒主要死亡原因</a:t>
            </a:r>
          </a:p>
        </p:txBody>
      </p: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動作相似</a:t>
            </a:r>
            <a:r>
              <a:rPr lang="zh-TW" altLang="en-US" dirty="0">
                <a:solidFill>
                  <a:srgbClr val="000000"/>
                </a:solidFill>
              </a:rPr>
              <a:t>：皆腹面朝下，僅四肢及軀體不同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避免</a:t>
            </a:r>
            <a:r>
              <a:rPr lang="zh-TW" altLang="en-US" dirty="0">
                <a:solidFill>
                  <a:srgbClr val="C00000"/>
                </a:solidFill>
              </a:rPr>
              <a:t>分類過細</a:t>
            </a:r>
            <a:endParaRPr lang="en-US" altLang="zh-TW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4CC799-AA54-443B-AA5F-A25EB4E342FD}"/>
              </a:ext>
            </a:extLst>
          </p:cNvPr>
          <p:cNvGrpSpPr/>
          <p:nvPr/>
        </p:nvGrpSpPr>
        <p:grpSpPr>
          <a:xfrm>
            <a:off x="1182217" y="3829209"/>
            <a:ext cx="7810971" cy="2199084"/>
            <a:chOff x="1171322" y="3933056"/>
            <a:chExt cx="7810971" cy="219908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F4CE92D-A811-440D-89BF-FC7259F4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0" y="3933056"/>
              <a:ext cx="24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A45277-E032-431C-A46A-6AC5712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933056"/>
              <a:ext cx="2400000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F48B01-8AE2-4988-8DBE-044DB163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75" y="3933056"/>
              <a:ext cx="2400000" cy="1800000"/>
            </a:xfrm>
            <a:prstGeom prst="rect">
              <a:avLst/>
            </a:prstGeom>
          </p:spPr>
        </p:pic>
        <p:sp>
          <p:nvSpPr>
            <p:cNvPr id="12" name="內容版面配置區 2">
              <a:extLst>
                <a:ext uri="{FF2B5EF4-FFF2-40B4-BE49-F238E27FC236}">
                  <a16:creationId xmlns:a16="http://schemas.microsoft.com/office/drawing/2014/main" id="{C0A47E38-D324-43F2-BA9D-53C213F40B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1322" y="5733056"/>
              <a:ext cx="25612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四肢及軀體皆貼地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3" name="內容版面配置區 2">
              <a:extLst>
                <a:ext uri="{FF2B5EF4-FFF2-40B4-BE49-F238E27FC236}">
                  <a16:creationId xmlns:a16="http://schemas.microsoft.com/office/drawing/2014/main" id="{12050B77-1EAC-4F79-8DDF-2218BA47DE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4001" y="5742440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僅手掌與小腿貼地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內容版面配置區 2">
              <a:extLst>
                <a:ext uri="{FF2B5EF4-FFF2-40B4-BE49-F238E27FC236}">
                  <a16:creationId xmlns:a16="http://schemas.microsoft.com/office/drawing/2014/main" id="{6F6039EC-DE05-4B9A-B62C-42B19961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6456" y="5733056"/>
              <a:ext cx="267583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僅手掌與腳掌貼地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3A7FA3-0250-4E9D-9C07-EF8C1D0ABB52}"/>
              </a:ext>
            </a:extLst>
          </p:cNvPr>
          <p:cNvSpPr txBox="1"/>
          <p:nvPr/>
        </p:nvSpPr>
        <p:spPr>
          <a:xfrm>
            <a:off x="3862815" y="6040092"/>
            <a:ext cx="2319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嬰兒腹面朝下之姿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(7/7)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9448612-66FD-43C6-B732-F603E325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76587"/>
              </p:ext>
            </p:extLst>
          </p:nvPr>
        </p:nvGraphicFramePr>
        <p:xfrm>
          <a:off x="1691680" y="3861048"/>
          <a:ext cx="5554922" cy="159444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15700">
                  <a:extLst>
                    <a:ext uri="{9D8B030D-6E8A-4147-A177-3AD203B41FA5}">
                      <a16:colId xmlns:a16="http://schemas.microsoft.com/office/drawing/2014/main" val="2552023737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15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092122">
                  <a:extLst>
                    <a:ext uri="{9D8B030D-6E8A-4147-A177-3AD203B41FA5}">
                      <a16:colId xmlns:a16="http://schemas.microsoft.com/office/drawing/2014/main" val="2716703859"/>
                    </a:ext>
                  </a:extLst>
                </a:gridCol>
              </a:tblGrid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類別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訓練集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</a:rPr>
                        <a:t>測試集</a:t>
                      </a:r>
                      <a:endParaRPr lang="en-US" altLang="zh-TW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驗證集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總和</a:t>
                      </a:r>
                    </a:p>
                  </a:txBody>
                  <a:tcPr marL="72075" marR="72075" marT="0" marB="0" anchor="ctr">
                    <a:solidFill>
                      <a:srgbClr val="5B9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張數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10815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3857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15416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074482815"/>
                  </a:ext>
                </a:extLst>
              </a:tr>
              <a:tr h="5314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比例</a:t>
                      </a:r>
                    </a:p>
                  </a:txBody>
                  <a:tcPr marL="72075" marR="72075" marT="0" marB="0" anchor="ctr">
                    <a:solidFill>
                      <a:srgbClr val="8AB98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564840172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937ADA6-9206-4578-B38D-33D8198E13B7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25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模型訓練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訓練 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 回合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辨識：正躺、趴躺、坐姿及站立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使用變數累積模型判斷為警示之幀數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才警示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9D4670-9650-4F64-97DF-6CBB81E5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7" y="4154649"/>
            <a:ext cx="8268854" cy="143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5F66C1-8978-46C1-965F-912C8F5602CD}"/>
              </a:ext>
            </a:extLst>
          </p:cNvPr>
          <p:cNvSpPr txBox="1"/>
          <p:nvPr/>
        </p:nvSpPr>
        <p:spPr>
          <a:xfrm>
            <a:off x="3587164" y="5808708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危險情境判斷流程圖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(1/3)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</a:t>
            </a:r>
            <a:r>
              <a:rPr lang="zh-TW" altLang="en-US" dirty="0">
                <a:solidFill>
                  <a:srgbClr val="C00000"/>
                </a:solidFill>
              </a:rPr>
              <a:t>準確性</a:t>
            </a:r>
            <a:r>
              <a:rPr lang="zh-TW" altLang="en-US" dirty="0">
                <a:solidFill>
                  <a:srgbClr val="000000"/>
                </a:solidFill>
              </a:rPr>
              <a:t>及執行效能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：偵測速度快，召回率低，但準確度高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正確率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準確率皆高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(2/3)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(3/3)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3497" y="1628800"/>
          <a:ext cx="7841416" cy="457643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2989366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詳細結果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727011557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（僅關注有臉數據）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889694313"/>
                  </a:ext>
                </a:extLst>
              </a:tr>
              <a:tr h="103609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僅關注有臉數據</a:t>
                      </a:r>
                      <a:r>
                        <a:rPr lang="zh-TW" altLang="en-US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7680845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7729BDB-2E83-4FBE-85E8-8A651168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7" y="2073945"/>
            <a:ext cx="2700000" cy="993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1F498-7163-46B4-9649-CADBF0D6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7" y="3117429"/>
            <a:ext cx="2700000" cy="1012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693B2-3FD7-4FB4-B8E4-4120E17F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97" y="4146357"/>
            <a:ext cx="2700000" cy="10127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40265F-9160-4BFC-A23C-6F373173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897" y="5185780"/>
            <a:ext cx="2700000" cy="9928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D1E9E-6717-4B6C-A859-172145530682}"/>
              </a:ext>
            </a:extLst>
          </p:cNvPr>
          <p:cNvSpPr/>
          <p:nvPr/>
        </p:nvSpPr>
        <p:spPr>
          <a:xfrm>
            <a:off x="983498" y="2051654"/>
            <a:ext cx="7841416" cy="1039138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040E1C-1401-4360-B097-D26DEF6E0C0D}"/>
              </a:ext>
            </a:extLst>
          </p:cNvPr>
          <p:cNvSpPr/>
          <p:nvPr/>
        </p:nvSpPr>
        <p:spPr>
          <a:xfrm>
            <a:off x="290890" y="232468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臉部遮擋辨識：</a:t>
            </a:r>
            <a:r>
              <a:rPr lang="zh-TW" altLang="en-US" dirty="0">
                <a:solidFill>
                  <a:srgbClr val="C00000"/>
                </a:solidFill>
              </a:rPr>
              <a:t>偵測人臉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考量準確性及</a:t>
            </a:r>
            <a:r>
              <a:rPr lang="zh-TW" altLang="en-US" dirty="0">
                <a:solidFill>
                  <a:srgbClr val="C00000"/>
                </a:solidFill>
              </a:rPr>
              <a:t>執行效能</a:t>
            </a:r>
            <a:endParaRPr lang="en-US" altLang="zh-TW" dirty="0">
              <a:solidFill>
                <a:srgbClr val="C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zh-TW" altLang="en-US" dirty="0">
                <a:solidFill>
                  <a:srgbClr val="C00000"/>
                </a:solidFill>
              </a:rPr>
              <a:t>偵測速度快</a:t>
            </a:r>
            <a:r>
              <a:rPr lang="zh-TW" altLang="en-US" dirty="0">
                <a:solidFill>
                  <a:srgbClr val="000000"/>
                </a:solidFill>
              </a:rPr>
              <a:t>，召回率低，但準確度高</a:t>
            </a:r>
            <a:endParaRPr lang="en-US" altLang="zh-TW" dirty="0">
              <a:solidFill>
                <a:srgbClr val="000000"/>
              </a:solidFill>
            </a:endParaRPr>
          </a:p>
          <a:p>
            <a:pPr marL="1314450" lvl="2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solidFill>
                  <a:srgbClr val="000000"/>
                </a:solidFill>
              </a:rPr>
              <a:t>未找到則用 </a:t>
            </a: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：正確率及準確率皆高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三軍總醫院說明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無異狀的嬰兒</a:t>
            </a:r>
            <a:r>
              <a:rPr lang="zh-TW" altLang="en-US" dirty="0">
                <a:solidFill>
                  <a:srgbClr val="C00000"/>
                </a:solidFill>
              </a:rPr>
              <a:t>突然</a:t>
            </a:r>
            <a:r>
              <a:rPr lang="zh-TW" altLang="en-US" dirty="0">
                <a:solidFill>
                  <a:srgbClr val="41462C"/>
                </a:solidFill>
              </a:rPr>
              <a:t>且</a:t>
            </a:r>
            <a:r>
              <a:rPr lang="zh-TW" altLang="en-US" dirty="0">
                <a:solidFill>
                  <a:srgbClr val="C00000"/>
                </a:solidFill>
              </a:rPr>
              <a:t>無法預期</a:t>
            </a:r>
            <a:r>
              <a:rPr lang="zh-TW" altLang="en-US" dirty="0">
                <a:solidFill>
                  <a:srgbClr val="41462C"/>
                </a:solidFill>
              </a:rPr>
              <a:t>的死亡</a:t>
            </a:r>
            <a:endParaRPr lang="en-US" altLang="zh-TW" dirty="0">
              <a:solidFill>
                <a:srgbClr val="41462C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常發生在睡眠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41462C"/>
                </a:solidFill>
              </a:rPr>
              <a:t>推測</a:t>
            </a:r>
            <a:r>
              <a:rPr lang="zh-TW" altLang="en-US" dirty="0">
                <a:solidFill>
                  <a:srgbClr val="C00000"/>
                </a:solidFill>
              </a:rPr>
              <a:t>致死原因</a:t>
            </a:r>
            <a:endParaRPr lang="en-US" altLang="zh-TW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溢奶</a:t>
            </a:r>
            <a:r>
              <a:rPr lang="zh-TW" altLang="en-US" dirty="0">
                <a:solidFill>
                  <a:srgbClr val="41462C"/>
                </a:solidFill>
              </a:rPr>
              <a:t>或</a:t>
            </a:r>
            <a:r>
              <a:rPr lang="zh-TW" altLang="en-US" dirty="0">
                <a:solidFill>
                  <a:srgbClr val="C00000"/>
                </a:solidFill>
              </a:rPr>
              <a:t>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C00000"/>
                </a:solidFill>
              </a:rPr>
              <a:t>翻身</a:t>
            </a:r>
            <a:r>
              <a:rPr lang="zh-TW" altLang="en-US" dirty="0">
                <a:solidFill>
                  <a:srgbClr val="41462C"/>
                </a:solidFill>
              </a:rPr>
              <a:t>及</a:t>
            </a:r>
            <a:r>
              <a:rPr lang="zh-TW" altLang="en-US" dirty="0">
                <a:solidFill>
                  <a:srgbClr val="C00000"/>
                </a:solidFill>
              </a:rPr>
              <a:t>趴睡</a:t>
            </a:r>
            <a:r>
              <a:rPr lang="zh-TW" altLang="en-US" dirty="0">
                <a:solidFill>
                  <a:srgbClr val="000000"/>
                </a:solidFill>
              </a:rPr>
              <a:t>致使呼吸困難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演算法：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Haar</a:t>
            </a:r>
            <a:r>
              <a:rPr lang="en-US" altLang="zh-TW" dirty="0">
                <a:solidFill>
                  <a:srgbClr val="C00000"/>
                </a:solidFill>
              </a:rPr>
              <a:t> Cascade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評估：偵測</a:t>
            </a:r>
            <a:r>
              <a:rPr lang="en-US" altLang="zh-TW" dirty="0">
                <a:solidFill>
                  <a:srgbClr val="0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張影像之</a:t>
            </a:r>
            <a:r>
              <a:rPr lang="zh-TW" altLang="en-US" dirty="0">
                <a:solidFill>
                  <a:srgbClr val="C00000"/>
                </a:solidFill>
              </a:rPr>
              <a:t>每張平均時間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0494725-91F5-4B52-96DD-5F3D794A59B9}"/>
              </a:ext>
            </a:extLst>
          </p:cNvPr>
          <p:cNvSpPr/>
          <p:nvPr/>
        </p:nvSpPr>
        <p:spPr>
          <a:xfrm>
            <a:off x="827584" y="4160631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54E691-921E-43A8-909D-0F2DC1FA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6538" y="2276872"/>
          <a:ext cx="6591950" cy="31362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8683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2587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總花費時間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(15416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張影像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每張影像平均時間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5h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42m</a:t>
                      </a: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2.10s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2h 8m 22.05s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9m 17.26s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84711948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18m 01.78s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6006104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834899E-A7C1-4606-8DEB-3DF1C0272ADA}"/>
              </a:ext>
            </a:extLst>
          </p:cNvPr>
          <p:cNvSpPr/>
          <p:nvPr/>
        </p:nvSpPr>
        <p:spPr>
          <a:xfrm>
            <a:off x="1566538" y="4077072"/>
            <a:ext cx="6591950" cy="65882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6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3E9F9E-8E27-4358-A954-08C83B46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68245"/>
              </p:ext>
            </p:extLst>
          </p:nvPr>
        </p:nvGraphicFramePr>
        <p:xfrm>
          <a:off x="1547664" y="2276872"/>
          <a:ext cx="6552728" cy="320287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  <a:gridCol w="1128400">
                  <a:extLst>
                    <a:ext uri="{9D8B030D-6E8A-4147-A177-3AD203B41FA5}">
                      <a16:colId xmlns:a16="http://schemas.microsoft.com/office/drawing/2014/main" val="757649787"/>
                    </a:ext>
                  </a:extLst>
                </a:gridCol>
                <a:gridCol w="1702578">
                  <a:extLst>
                    <a:ext uri="{9D8B030D-6E8A-4147-A177-3AD203B41FA5}">
                      <a16:colId xmlns:a16="http://schemas.microsoft.com/office/drawing/2014/main" val="158264901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演算法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偵測時間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張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RetinaFace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99.78%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99.75%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99.91%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1.33s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MTCNN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74.60%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94.78%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73.36%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0.50s</a:t>
                      </a:r>
                      <a:endParaRPr lang="zh-TW" altLang="en-US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2156268742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SSD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4205165734"/>
                  </a:ext>
                </a:extLst>
              </a:tr>
              <a:tr h="6927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Cascade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79.90%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72075" marR="72075" marT="0" marB="0" anchor="ctr"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AutoNum type="circleNumWdWhitePlain"/>
                      </a:pPr>
                      <a:endParaRPr lang="en-US" altLang="zh-TW" sz="1800" b="0" kern="1200" dirty="0">
                        <a:solidFill>
                          <a:srgbClr val="41462C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0" kern="1200" dirty="0">
                          <a:solidFill>
                            <a:srgbClr val="41462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0.07s</a:t>
                      </a: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78643739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7C01C3D-1B53-45E3-B567-16EF352054BF}"/>
              </a:ext>
            </a:extLst>
          </p:cNvPr>
          <p:cNvSpPr/>
          <p:nvPr/>
        </p:nvSpPr>
        <p:spPr>
          <a:xfrm>
            <a:off x="1550569" y="2708920"/>
            <a:ext cx="4853781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1C288-01D0-40C6-94C1-BD3B912C6224}"/>
              </a:ext>
            </a:extLst>
          </p:cNvPr>
          <p:cNvSpPr/>
          <p:nvPr/>
        </p:nvSpPr>
        <p:spPr>
          <a:xfrm>
            <a:off x="1558820" y="4094537"/>
            <a:ext cx="2639043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2E2154-BA81-48FD-BCF7-8E609B931C1E}"/>
              </a:ext>
            </a:extLst>
          </p:cNvPr>
          <p:cNvSpPr/>
          <p:nvPr/>
        </p:nvSpPr>
        <p:spPr>
          <a:xfrm>
            <a:off x="6404351" y="4094537"/>
            <a:ext cx="1696042" cy="690263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ECC4611-F184-4F99-8A48-96CFD1B5A8FB}"/>
              </a:ext>
            </a:extLst>
          </p:cNvPr>
          <p:cNvSpPr/>
          <p:nvPr/>
        </p:nvSpPr>
        <p:spPr>
          <a:xfrm>
            <a:off x="467544" y="4193816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1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FEFC33F-08FE-4943-8896-1C4ECBFF9C54}"/>
              </a:ext>
            </a:extLst>
          </p:cNvPr>
          <p:cNvSpPr/>
          <p:nvPr/>
        </p:nvSpPr>
        <p:spPr>
          <a:xfrm>
            <a:off x="467544" y="2808199"/>
            <a:ext cx="983264" cy="491704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00"/>
                </a:solidFill>
              </a:rPr>
              <a:t>Step 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節嬰兒臉部資料集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分類：三類（無遮擋、使用奶嘴及異物遮擋）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- 7.09%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- 1.49%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全部正確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FFC07-F333-48DF-9DC0-8008EA50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55" y="4242985"/>
            <a:ext cx="4914690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20B6E8-B9A3-4594-86BA-E2CCB73BD8A0}"/>
              </a:ext>
            </a:extLst>
          </p:cNvPr>
          <p:cNvSpPr txBox="1"/>
          <p:nvPr/>
        </p:nvSpPr>
        <p:spPr>
          <a:xfrm>
            <a:off x="3009090" y="5693533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臉部遮擋辨識模型之混淆矩陣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目的：訓練嬰兒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模型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資料集：</a:t>
            </a:r>
            <a:r>
              <a:rPr lang="en-US" altLang="zh-TW" dirty="0">
                <a:solidFill>
                  <a:srgbClr val="000000"/>
                </a:solidFill>
              </a:rPr>
              <a:t> 3.3.1 </a:t>
            </a:r>
            <a:r>
              <a:rPr lang="zh-TW" altLang="en-US" dirty="0">
                <a:solidFill>
                  <a:srgbClr val="000000"/>
                </a:solidFill>
              </a:rPr>
              <a:t>節嬰兒姿勢資料集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網路：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分類：四類（正躺、趴躺、坐姿及站立）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影像大小：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x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224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訓練回合數：</a:t>
            </a:r>
            <a:r>
              <a:rPr lang="en-US" altLang="zh-TW" dirty="0">
                <a:solidFill>
                  <a:srgbClr val="00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03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- 1.66%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測試：</a:t>
            </a:r>
            <a:r>
              <a:rPr lang="en-US" altLang="zh-TW" dirty="0">
                <a:solidFill>
                  <a:srgbClr val="000000"/>
                </a:solidFill>
              </a:rPr>
              <a:t>accuracy - 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, loss - 2.34%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驗證：</a:t>
            </a:r>
            <a:r>
              <a:rPr lang="en-US" altLang="zh-TW" dirty="0">
                <a:solidFill>
                  <a:srgbClr val="000000"/>
                </a:solidFill>
              </a:rPr>
              <a:t>744 </a:t>
            </a:r>
            <a:r>
              <a:rPr lang="zh-TW" altLang="en-US" dirty="0">
                <a:solidFill>
                  <a:srgbClr val="000000"/>
                </a:solidFill>
              </a:rPr>
              <a:t>張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5</a:t>
            </a:r>
            <a:r>
              <a:rPr lang="zh-TW" altLang="en-US" dirty="0">
                <a:solidFill>
                  <a:srgbClr val="C00000"/>
                </a:solidFill>
              </a:rPr>
              <a:t>張誤判</a:t>
            </a:r>
            <a:endParaRPr lang="en-US" altLang="zh-TW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878B65-E8DF-4A5F-AA5C-37AD7802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65104"/>
            <a:ext cx="4969074" cy="144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70AA01-EF08-44CD-84F7-FDC5CAC603B6}"/>
              </a:ext>
            </a:extLst>
          </p:cNvPr>
          <p:cNvSpPr txBox="1"/>
          <p:nvPr/>
        </p:nvSpPr>
        <p:spPr>
          <a:xfrm>
            <a:off x="1877947" y="5805104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姿勢辨識模型之混淆矩陣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B1EFF9-2591-4A9A-B350-E080F9704FC9}"/>
              </a:ext>
            </a:extLst>
          </p:cNvPr>
          <p:cNvSpPr/>
          <p:nvPr/>
        </p:nvSpPr>
        <p:spPr>
          <a:xfrm>
            <a:off x="1920078" y="5088959"/>
            <a:ext cx="1021905" cy="238415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D6D78-E30A-4099-BBC3-5C03E30DD814}"/>
              </a:ext>
            </a:extLst>
          </p:cNvPr>
          <p:cNvSpPr/>
          <p:nvPr/>
        </p:nvSpPr>
        <p:spPr>
          <a:xfrm>
            <a:off x="2940565" y="5317436"/>
            <a:ext cx="945636" cy="228600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0332A3-89EA-4D45-BFCA-2583D04E6E0B}"/>
              </a:ext>
            </a:extLst>
          </p:cNvPr>
          <p:cNvSpPr/>
          <p:nvPr/>
        </p:nvSpPr>
        <p:spPr>
          <a:xfrm>
            <a:off x="3886201" y="5551331"/>
            <a:ext cx="934277" cy="233243"/>
          </a:xfrm>
          <a:prstGeom prst="rect">
            <a:avLst/>
          </a:prstGeom>
          <a:solidFill>
            <a:srgbClr val="FF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6BAAF4-85F2-4A51-8379-940D53866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4574"/>
            <a:ext cx="2547945" cy="18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22EA0-1ED3-4736-A9C3-5F181D3B5903}"/>
              </a:ext>
            </a:extLst>
          </p:cNvPr>
          <p:cNvSpPr txBox="1"/>
          <p:nvPr/>
        </p:nvSpPr>
        <p:spPr>
          <a:xfrm>
            <a:off x="6053727" y="5805104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坐姿誤判為趴躺之影像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嬰兒：存在危險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溢奶或物品遮蓋口鼻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自行翻身或站立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照護者：</a:t>
            </a:r>
            <a:r>
              <a:rPr lang="zh-TW" altLang="en-US" dirty="0">
                <a:solidFill>
                  <a:srgbClr val="C00000"/>
                </a:solidFill>
              </a:rPr>
              <a:t>未及時發現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泡奶或如廁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目的：驗證本系統模型可用性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資料：網路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含不同拍攝視角、嬰兒樣貌及狀態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影片切成共 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幀影像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計算 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148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推測：嬰兒身體遭棉被遮擋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：多張誤判為警示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推測：嬰兒手部揮動遮擋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1EE3E-8D6D-4C4E-A902-DCFB6C50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2" y="4740182"/>
            <a:ext cx="3760062" cy="12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4FB246-4D6C-4A7E-ACF0-041AEB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07" y="4740182"/>
            <a:ext cx="4290681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45773A-8F36-4709-90D4-2D558C0FF6E6}"/>
              </a:ext>
            </a:extLst>
          </p:cNvPr>
          <p:cNvSpPr txBox="1"/>
          <p:nvPr/>
        </p:nvSpPr>
        <p:spPr>
          <a:xfrm>
            <a:off x="1112131" y="5996610"/>
            <a:ext cx="30123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影片姿勢辨識之混淆矩陣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E36AA2-4CA4-49C2-890A-73B67CD2F1B8}"/>
              </a:ext>
            </a:extLst>
          </p:cNvPr>
          <p:cNvSpPr txBox="1"/>
          <p:nvPr/>
        </p:nvSpPr>
        <p:spPr>
          <a:xfrm>
            <a:off x="5110833" y="5996610"/>
            <a:ext cx="3474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影片臉部遮擋辨識之混淆矩陣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B8C988-3609-46FE-8D1A-EAFDF1859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20" y="2204864"/>
            <a:ext cx="1440000" cy="10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225DD4-530A-449D-8E87-69ABF85F1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88" y="2204864"/>
            <a:ext cx="1080000" cy="108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7D9AD-60EE-4890-93BF-A2006B4A0C57}"/>
              </a:ext>
            </a:extLst>
          </p:cNvPr>
          <p:cNvSpPr txBox="1"/>
          <p:nvPr/>
        </p:nvSpPr>
        <p:spPr>
          <a:xfrm>
            <a:off x="6946276" y="3299419"/>
            <a:ext cx="139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1462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▲ 誤判影像</a:t>
            </a:r>
            <a:endParaRPr lang="zh-TW" altLang="en-US" dirty="0">
              <a:solidFill>
                <a:srgbClr val="41462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2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8BF334-0958-4AE8-8611-3D55FD03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67278"/>
              </p:ext>
            </p:extLst>
          </p:nvPr>
        </p:nvGraphicFramePr>
        <p:xfrm>
          <a:off x="1056075" y="4175421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功能多樣性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姿勢及臉部多情境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3CED95-619D-479B-9DD9-43A9E69D249D}"/>
              </a:ext>
            </a:extLst>
          </p:cNvPr>
          <p:cNvSpPr/>
          <p:nvPr/>
        </p:nvSpPr>
        <p:spPr>
          <a:xfrm>
            <a:off x="3271800" y="5985174"/>
            <a:ext cx="623224" cy="4917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CCDCA9-792D-4891-990A-804093DC6B89}"/>
              </a:ext>
            </a:extLst>
          </p:cNvPr>
          <p:cNvSpPr/>
          <p:nvPr/>
        </p:nvSpPr>
        <p:spPr>
          <a:xfrm>
            <a:off x="2594823" y="4613169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使用場域：</a:t>
            </a:r>
            <a:r>
              <a:rPr lang="zh-TW" altLang="en-US" dirty="0">
                <a:solidFill>
                  <a:srgbClr val="C00000"/>
                </a:solidFill>
              </a:rPr>
              <a:t>多嬰兒</a:t>
            </a:r>
            <a:r>
              <a:rPr lang="zh-TW" altLang="en-US" dirty="0">
                <a:solidFill>
                  <a:srgbClr val="000000"/>
                </a:solidFill>
              </a:rPr>
              <a:t>情境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姿勢偵測：加入</a:t>
            </a:r>
            <a:r>
              <a:rPr lang="zh-TW" altLang="en-US" dirty="0">
                <a:solidFill>
                  <a:srgbClr val="C00000"/>
                </a:solidFill>
              </a:rPr>
              <a:t>時間</a:t>
            </a:r>
            <a:r>
              <a:rPr lang="zh-TW" altLang="en-US" dirty="0">
                <a:solidFill>
                  <a:srgbClr val="000000"/>
                </a:solidFill>
              </a:rPr>
              <a:t>資訊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臉部偵測：監測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endParaRPr lang="en-US" altLang="zh-TW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系統：設定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量測特定生理訊號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功能單一</a:t>
            </a:r>
            <a:r>
              <a:rPr lang="zh-TW" altLang="en-US" dirty="0">
                <a:solidFill>
                  <a:srgbClr val="000000"/>
                </a:solidFill>
              </a:rPr>
              <a:t>：需多種感測器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影響嬰兒</a:t>
            </a:r>
            <a:r>
              <a:rPr lang="zh-TW" altLang="en-US" dirty="0">
                <a:solidFill>
                  <a:srgbClr val="000000"/>
                </a:solidFill>
              </a:rPr>
              <a:t>：裝置纏繞或誤食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41462C"/>
                </a:solidFill>
              </a:rPr>
              <a:t>：</a:t>
            </a:r>
            <a:r>
              <a:rPr lang="zh-TW" altLang="en-US" dirty="0">
                <a:solidFill>
                  <a:srgbClr val="000000"/>
                </a:solidFill>
              </a:rPr>
              <a:t>偵測影像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嬰兒相關之研究較少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僅呼吸頻率、面部特徵或單一睡姿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FC78E2-3C1C-418B-BEB2-317AC81E3036}"/>
              </a:ext>
            </a:extLst>
          </p:cNvPr>
          <p:cNvSpPr/>
          <p:nvPr/>
        </p:nvSpPr>
        <p:spPr>
          <a:xfrm>
            <a:off x="2625374" y="4681611"/>
            <a:ext cx="1977178" cy="1345230"/>
          </a:xfrm>
          <a:prstGeom prst="rect">
            <a:avLst/>
          </a:prstGeom>
          <a:solidFill>
            <a:srgbClr val="FFCCCC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(1/1)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基於深度學習技術辨識</a:t>
            </a:r>
            <a:r>
              <a:rPr lang="zh-TW" altLang="en-US" dirty="0">
                <a:solidFill>
                  <a:srgbClr val="41462C"/>
                </a:solidFill>
              </a:rPr>
              <a:t>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：正躺、趴躺、坐姿及站立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：因嘔吐物或毛巾等外物遮蔽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36D71F-824A-4CC6-B775-AA18DD41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7643"/>
              </p:ext>
            </p:extLst>
          </p:nvPr>
        </p:nvGraphicFramePr>
        <p:xfrm>
          <a:off x="1086626" y="4243863"/>
          <a:ext cx="7612875" cy="17841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68559612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78370344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2509292609"/>
                    </a:ext>
                  </a:extLst>
                </a:gridCol>
                <a:gridCol w="2030100">
                  <a:extLst>
                    <a:ext uri="{9D8B030D-6E8A-4147-A177-3AD203B41FA5}">
                      <a16:colId xmlns:a16="http://schemas.microsoft.com/office/drawing/2014/main" val="1543705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嬰兒危險監測系統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感測器式偵測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既有影像式偵測</a:t>
                      </a:r>
                      <a:endParaRPr lang="zh-TW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16510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避免干擾嬰兒</a:t>
                      </a:r>
                      <a:endParaRPr lang="en-US" altLang="zh-TW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（非接觸式）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18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zh-TW" sz="1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3148875907"/>
                  </a:ext>
                </a:extLst>
              </a:tr>
              <a:tr h="67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rgbClr val="C00000"/>
                          </a:solidFill>
                        </a:rPr>
                        <a:t>姿勢及臉部</a:t>
                      </a:r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多情境</a:t>
                      </a:r>
                      <a:endParaRPr lang="zh-TW" altLang="en-US" sz="18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功能單一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僅呼吸、面部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dirty="0">
                          <a:solidFill>
                            <a:srgbClr val="000000"/>
                          </a:solidFill>
                        </a:rPr>
                        <a:t>或單一動作</a:t>
                      </a:r>
                      <a:endParaRPr lang="en-US" altLang="zh-TW" dirty="0">
                        <a:solidFill>
                          <a:srgbClr val="000000"/>
                        </a:solidFill>
                      </a:endParaRPr>
                    </a:p>
                  </a:txBody>
                  <a:tcPr marL="72075" marR="72075" marT="0" marB="0" anchor="ctr"/>
                </a:tc>
                <a:extLst>
                  <a:ext uri="{0D108BD9-81ED-4DB2-BD59-A6C34878D82A}">
                    <a16:rowId xmlns:a16="http://schemas.microsoft.com/office/drawing/2014/main" val="197717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49160</TotalTime>
  <Words>8172</Words>
  <Application>Microsoft Office PowerPoint</Application>
  <PresentationFormat>如螢幕大小 (4:3)</PresentationFormat>
  <Paragraphs>1108</Paragraphs>
  <Slides>67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4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 (1/1)</vt:lpstr>
      <vt:lpstr>大綱</vt:lpstr>
      <vt:lpstr>嬰兒猝死症 (1/3)</vt:lpstr>
      <vt:lpstr>嬰兒猝死症 (2/3)</vt:lpstr>
      <vt:lpstr>嬰兒猝死症 (3/3)</vt:lpstr>
      <vt:lpstr>大綱</vt:lpstr>
      <vt:lpstr>嬰兒監測系統 (2/4) － 感測器</vt:lpstr>
      <vt:lpstr>嬰兒監測系統 (1/4) － 感測器</vt:lpstr>
      <vt:lpstr>嬰兒監測系統 (3/4) － 影像式</vt:lpstr>
      <vt:lpstr>嬰兒監測系統 (4/4) － 影像式</vt:lpstr>
      <vt:lpstr>大綱</vt:lpstr>
      <vt:lpstr>殘差神經網路 (1/3) </vt:lpstr>
      <vt:lpstr>殘差神經網路 (2/3) </vt:lpstr>
      <vt:lpstr>殘差神經網路 (3/3) </vt:lpstr>
      <vt:lpstr>大綱</vt:lpstr>
      <vt:lpstr>人臉偵測 (1/1)</vt:lpstr>
      <vt:lpstr>大綱</vt:lpstr>
      <vt:lpstr>嬰兒危險監測系統 (1/2) － 系統流程</vt:lpstr>
      <vt:lpstr>嬰兒危險監測系統 (2/2) － 使用場域</vt:lpstr>
      <vt:lpstr>大綱</vt:lpstr>
      <vt:lpstr>臉部遮擋辨識 (1/5)</vt:lpstr>
      <vt:lpstr>臉部遮擋辨識 (2/5)</vt:lpstr>
      <vt:lpstr>臉部遮擋辨識 (3/5)</vt:lpstr>
      <vt:lpstr>臉部遮擋辨識 (4/5)</vt:lpstr>
      <vt:lpstr>臉部遮擋辨識 (5/5)</vt:lpstr>
      <vt:lpstr>大綱</vt:lpstr>
      <vt:lpstr>姿勢辨識 (1/7)</vt:lpstr>
      <vt:lpstr>姿勢辨識 (2/7)</vt:lpstr>
      <vt:lpstr>姿勢辨識 (3/7)</vt:lpstr>
      <vt:lpstr>姿勢辨識 (4/7)</vt:lpstr>
      <vt:lpstr>姿勢辨識 (5/7)</vt:lpstr>
      <vt:lpstr>姿勢辨識 (6/7)</vt:lpstr>
      <vt:lpstr>姿勢辨識 (7/7)</vt:lpstr>
      <vt:lpstr>大綱</vt:lpstr>
      <vt:lpstr>危險情境判斷方法</vt:lpstr>
      <vt:lpstr>大綱</vt:lpstr>
      <vt:lpstr>臉部偵測準確度實驗 (1/3) － 目的</vt:lpstr>
      <vt:lpstr>臉部偵測準確度實驗 (2/3) － 設計</vt:lpstr>
      <vt:lpstr>臉部偵測準確度實驗 (3/3) － 結果與分析</vt:lpstr>
      <vt:lpstr>大綱</vt:lpstr>
      <vt:lpstr>臉部偵測執行時間實驗 (1/4) － 目的</vt:lpstr>
      <vt:lpstr>臉部偵測執行時間實驗 (2/4) － 設計</vt:lpstr>
      <vt:lpstr>臉部偵測執行時間實驗 (3/4) －結果與分析</vt:lpstr>
      <vt:lpstr>臉部偵測執行時間實驗 (4/4) － 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(1/2) － 目的與設計</vt:lpstr>
      <vt:lpstr>姿勢辨識實驗 (2/2) － 結果與分析</vt:lpstr>
      <vt:lpstr>大綱</vt:lpstr>
      <vt:lpstr>影片危險偵測實驗 (1/2) － 目的與設計</vt:lpstr>
      <vt:lpstr>影片危險偵測實驗 (1/2) － 目的與設計</vt:lpstr>
      <vt:lpstr>大綱</vt:lpstr>
      <vt:lpstr>結論</vt:lpstr>
      <vt:lpstr>未來展望 (1/2)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1563</cp:revision>
  <cp:lastPrinted>2017-07-14T01:37:36Z</cp:lastPrinted>
  <dcterms:created xsi:type="dcterms:W3CDTF">2010-06-29T06:52:23Z</dcterms:created>
  <dcterms:modified xsi:type="dcterms:W3CDTF">2022-07-05T16:17:15Z</dcterms:modified>
</cp:coreProperties>
</file>